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handoutMasterIdLst>
    <p:handoutMasterId r:id="rId26"/>
  </p:handoutMasterIdLst>
  <p:sldIdLst>
    <p:sldId id="405" r:id="rId2"/>
    <p:sldId id="398" r:id="rId3"/>
    <p:sldId id="399" r:id="rId4"/>
    <p:sldId id="402" r:id="rId5"/>
    <p:sldId id="409" r:id="rId6"/>
    <p:sldId id="400" r:id="rId7"/>
    <p:sldId id="401" r:id="rId8"/>
    <p:sldId id="407" r:id="rId9"/>
    <p:sldId id="403" r:id="rId10"/>
    <p:sldId id="363" r:id="rId11"/>
    <p:sldId id="397" r:id="rId12"/>
    <p:sldId id="365" r:id="rId13"/>
    <p:sldId id="366" r:id="rId14"/>
    <p:sldId id="389" r:id="rId15"/>
    <p:sldId id="364" r:id="rId16"/>
    <p:sldId id="377" r:id="rId17"/>
    <p:sldId id="379" r:id="rId18"/>
    <p:sldId id="390" r:id="rId19"/>
    <p:sldId id="368" r:id="rId20"/>
    <p:sldId id="391" r:id="rId21"/>
    <p:sldId id="392" r:id="rId22"/>
    <p:sldId id="395" r:id="rId23"/>
    <p:sldId id="396" r:id="rId24"/>
    <p:sldId id="376" r:id="rId25"/>
  </p:sldIdLst>
  <p:sldSz cx="10287000" cy="6858000" type="35mm"/>
  <p:notesSz cx="6858000" cy="9266238"/>
  <p:defaultTextStyle>
    <a:defPPr>
      <a:defRPr lang="en-US"/>
    </a:defPPr>
    <a:lvl1pPr algn="ctr" rtl="0" eaLnBrk="0" fontAlgn="base" hangingPunct="0">
      <a:spcBef>
        <a:spcPct val="0"/>
      </a:spcBef>
      <a:spcAft>
        <a:spcPct val="0"/>
      </a:spcAft>
      <a:defRPr sz="2400" kern="1200">
        <a:solidFill>
          <a:schemeClr val="tx2"/>
        </a:solidFill>
        <a:latin typeface="Arial" charset="0"/>
        <a:ea typeface="+mn-ea"/>
        <a:cs typeface="+mn-cs"/>
      </a:defRPr>
    </a:lvl1pPr>
    <a:lvl2pPr marL="457200" algn="ctr" rtl="0" eaLnBrk="0" fontAlgn="base" hangingPunct="0">
      <a:spcBef>
        <a:spcPct val="0"/>
      </a:spcBef>
      <a:spcAft>
        <a:spcPct val="0"/>
      </a:spcAft>
      <a:defRPr sz="2400" kern="1200">
        <a:solidFill>
          <a:schemeClr val="tx2"/>
        </a:solidFill>
        <a:latin typeface="Arial" charset="0"/>
        <a:ea typeface="+mn-ea"/>
        <a:cs typeface="+mn-cs"/>
      </a:defRPr>
    </a:lvl2pPr>
    <a:lvl3pPr marL="914400" algn="ctr" rtl="0" eaLnBrk="0" fontAlgn="base" hangingPunct="0">
      <a:spcBef>
        <a:spcPct val="0"/>
      </a:spcBef>
      <a:spcAft>
        <a:spcPct val="0"/>
      </a:spcAft>
      <a:defRPr sz="2400" kern="1200">
        <a:solidFill>
          <a:schemeClr val="tx2"/>
        </a:solidFill>
        <a:latin typeface="Arial" charset="0"/>
        <a:ea typeface="+mn-ea"/>
        <a:cs typeface="+mn-cs"/>
      </a:defRPr>
    </a:lvl3pPr>
    <a:lvl4pPr marL="1371600" algn="ctr" rtl="0" eaLnBrk="0" fontAlgn="base" hangingPunct="0">
      <a:spcBef>
        <a:spcPct val="0"/>
      </a:spcBef>
      <a:spcAft>
        <a:spcPct val="0"/>
      </a:spcAft>
      <a:defRPr sz="2400" kern="1200">
        <a:solidFill>
          <a:schemeClr val="tx2"/>
        </a:solidFill>
        <a:latin typeface="Arial" charset="0"/>
        <a:ea typeface="+mn-ea"/>
        <a:cs typeface="+mn-cs"/>
      </a:defRPr>
    </a:lvl4pPr>
    <a:lvl5pPr marL="1828800" algn="ctr" rtl="0" eaLnBrk="0" fontAlgn="base" hangingPunct="0">
      <a:spcBef>
        <a:spcPct val="0"/>
      </a:spcBef>
      <a:spcAft>
        <a:spcPct val="0"/>
      </a:spcAft>
      <a:defRPr sz="2400" kern="1200">
        <a:solidFill>
          <a:schemeClr val="tx2"/>
        </a:solidFill>
        <a:latin typeface="Arial" charset="0"/>
        <a:ea typeface="+mn-ea"/>
        <a:cs typeface="+mn-cs"/>
      </a:defRPr>
    </a:lvl5pPr>
    <a:lvl6pPr marL="2286000" algn="l" defTabSz="914400" rtl="0" eaLnBrk="1" latinLnBrk="0" hangingPunct="1">
      <a:defRPr sz="2400" kern="1200">
        <a:solidFill>
          <a:schemeClr val="tx2"/>
        </a:solidFill>
        <a:latin typeface="Arial" charset="0"/>
        <a:ea typeface="+mn-ea"/>
        <a:cs typeface="+mn-cs"/>
      </a:defRPr>
    </a:lvl6pPr>
    <a:lvl7pPr marL="2743200" algn="l" defTabSz="914400" rtl="0" eaLnBrk="1" latinLnBrk="0" hangingPunct="1">
      <a:defRPr sz="2400" kern="1200">
        <a:solidFill>
          <a:schemeClr val="tx2"/>
        </a:solidFill>
        <a:latin typeface="Arial" charset="0"/>
        <a:ea typeface="+mn-ea"/>
        <a:cs typeface="+mn-cs"/>
      </a:defRPr>
    </a:lvl7pPr>
    <a:lvl8pPr marL="3200400" algn="l" defTabSz="914400" rtl="0" eaLnBrk="1" latinLnBrk="0" hangingPunct="1">
      <a:defRPr sz="2400" kern="1200">
        <a:solidFill>
          <a:schemeClr val="tx2"/>
        </a:solidFill>
        <a:latin typeface="Arial" charset="0"/>
        <a:ea typeface="+mn-ea"/>
        <a:cs typeface="+mn-cs"/>
      </a:defRPr>
    </a:lvl8pPr>
    <a:lvl9pPr marL="3657600" algn="l" defTabSz="914400" rtl="0" eaLnBrk="1" latinLnBrk="0" hangingPunct="1">
      <a:defRPr sz="2400" kern="1200">
        <a:solidFill>
          <a:schemeClr val="tx2"/>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0058"/>
    <a:srgbClr val="000058"/>
    <a:srgbClr val="000066"/>
    <a:srgbClr val="58BF4D"/>
    <a:srgbClr val="0000CC"/>
    <a:srgbClr val="6600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4" autoAdjust="0"/>
    <p:restoredTop sz="94660"/>
  </p:normalViewPr>
  <p:slideViewPr>
    <p:cSldViewPr snapToObjects="1">
      <p:cViewPr varScale="1">
        <p:scale>
          <a:sx n="64" d="100"/>
          <a:sy n="64" d="100"/>
        </p:scale>
        <p:origin x="1218" y="72"/>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2" y="2"/>
            <a:ext cx="2992609" cy="457299"/>
          </a:xfrm>
          <a:prstGeom prst="rect">
            <a:avLst/>
          </a:prstGeom>
          <a:noFill/>
          <a:ln w="12700" cap="sq">
            <a:noFill/>
            <a:miter lim="800000"/>
            <a:headEnd type="none" w="sm" len="sm"/>
            <a:tailEnd type="none" w="sm" len="sm"/>
          </a:ln>
          <a:effectLst/>
        </p:spPr>
        <p:txBody>
          <a:bodyPr vert="horz" wrap="square" lIns="92213" tIns="46107" rIns="92213" bIns="46107" numCol="1" anchor="t" anchorCtr="0" compatLnSpc="1">
            <a:prstTxWarp prst="textNoShape">
              <a:avLst/>
            </a:prstTxWarp>
          </a:bodyPr>
          <a:lstStyle>
            <a:lvl1pPr algn="l" defTabSz="922738">
              <a:defRPr sz="1200">
                <a:solidFill>
                  <a:schemeClr val="tx1"/>
                </a:solidFill>
                <a:latin typeface="Times New Roman" pitchFamily="18" charset="0"/>
              </a:defRPr>
            </a:lvl1pPr>
          </a:lstStyle>
          <a:p>
            <a:endParaRPr lang="en-US"/>
          </a:p>
        </p:txBody>
      </p:sp>
      <p:sp>
        <p:nvSpPr>
          <p:cNvPr id="37891" name="Rectangle 3"/>
          <p:cNvSpPr>
            <a:spLocks noGrp="1" noChangeArrowheads="1"/>
          </p:cNvSpPr>
          <p:nvPr>
            <p:ph type="dt" sz="quarter" idx="1"/>
          </p:nvPr>
        </p:nvSpPr>
        <p:spPr bwMode="auto">
          <a:xfrm>
            <a:off x="3887132" y="2"/>
            <a:ext cx="2995716" cy="457299"/>
          </a:xfrm>
          <a:prstGeom prst="rect">
            <a:avLst/>
          </a:prstGeom>
          <a:noFill/>
          <a:ln w="12700" cap="sq">
            <a:noFill/>
            <a:miter lim="800000"/>
            <a:headEnd type="none" w="sm" len="sm"/>
            <a:tailEnd type="none" w="sm" len="sm"/>
          </a:ln>
          <a:effectLst/>
        </p:spPr>
        <p:txBody>
          <a:bodyPr vert="horz" wrap="square" lIns="92213" tIns="46107" rIns="92213" bIns="46107" numCol="1" anchor="t" anchorCtr="0" compatLnSpc="1">
            <a:prstTxWarp prst="textNoShape">
              <a:avLst/>
            </a:prstTxWarp>
          </a:bodyPr>
          <a:lstStyle>
            <a:lvl1pPr algn="r" defTabSz="922738">
              <a:defRPr sz="1200">
                <a:solidFill>
                  <a:schemeClr val="tx1"/>
                </a:solidFill>
                <a:latin typeface="Times New Roman" pitchFamily="18" charset="0"/>
              </a:defRPr>
            </a:lvl1pPr>
          </a:lstStyle>
          <a:p>
            <a:endParaRPr lang="en-US"/>
          </a:p>
        </p:txBody>
      </p:sp>
      <p:sp>
        <p:nvSpPr>
          <p:cNvPr id="37892" name="Rectangle 4"/>
          <p:cNvSpPr>
            <a:spLocks noGrp="1" noChangeArrowheads="1"/>
          </p:cNvSpPr>
          <p:nvPr>
            <p:ph type="ftr" sz="quarter" idx="2"/>
          </p:nvPr>
        </p:nvSpPr>
        <p:spPr bwMode="auto">
          <a:xfrm>
            <a:off x="2" y="8824766"/>
            <a:ext cx="2992609" cy="455717"/>
          </a:xfrm>
          <a:prstGeom prst="rect">
            <a:avLst/>
          </a:prstGeom>
          <a:noFill/>
          <a:ln w="12700" cap="sq">
            <a:noFill/>
            <a:miter lim="800000"/>
            <a:headEnd type="none" w="sm" len="sm"/>
            <a:tailEnd type="none" w="sm" len="sm"/>
          </a:ln>
          <a:effectLst/>
        </p:spPr>
        <p:txBody>
          <a:bodyPr vert="horz" wrap="square" lIns="92213" tIns="46107" rIns="92213" bIns="46107" numCol="1" anchor="b" anchorCtr="0" compatLnSpc="1">
            <a:prstTxWarp prst="textNoShape">
              <a:avLst/>
            </a:prstTxWarp>
          </a:bodyPr>
          <a:lstStyle>
            <a:lvl1pPr algn="l" defTabSz="922738">
              <a:defRPr sz="1200">
                <a:solidFill>
                  <a:schemeClr val="tx1"/>
                </a:solidFill>
                <a:latin typeface="Times New Roman" pitchFamily="18" charset="0"/>
              </a:defRPr>
            </a:lvl1pPr>
          </a:lstStyle>
          <a:p>
            <a:endParaRPr lang="en-US"/>
          </a:p>
        </p:txBody>
      </p:sp>
      <p:sp>
        <p:nvSpPr>
          <p:cNvPr id="37893" name="Rectangle 5"/>
          <p:cNvSpPr>
            <a:spLocks noGrp="1" noChangeArrowheads="1"/>
          </p:cNvSpPr>
          <p:nvPr>
            <p:ph type="sldNum" sz="quarter" idx="3"/>
          </p:nvPr>
        </p:nvSpPr>
        <p:spPr bwMode="auto">
          <a:xfrm>
            <a:off x="3887132" y="8824766"/>
            <a:ext cx="2995716" cy="455717"/>
          </a:xfrm>
          <a:prstGeom prst="rect">
            <a:avLst/>
          </a:prstGeom>
          <a:noFill/>
          <a:ln w="12700" cap="sq">
            <a:noFill/>
            <a:miter lim="800000"/>
            <a:headEnd type="none" w="sm" len="sm"/>
            <a:tailEnd type="none" w="sm" len="sm"/>
          </a:ln>
          <a:effectLst/>
        </p:spPr>
        <p:txBody>
          <a:bodyPr vert="horz" wrap="square" lIns="92213" tIns="46107" rIns="92213" bIns="46107" numCol="1" anchor="b" anchorCtr="0" compatLnSpc="1">
            <a:prstTxWarp prst="textNoShape">
              <a:avLst/>
            </a:prstTxWarp>
          </a:bodyPr>
          <a:lstStyle>
            <a:lvl1pPr algn="r" defTabSz="922738">
              <a:defRPr sz="1200">
                <a:solidFill>
                  <a:schemeClr val="tx1"/>
                </a:solidFill>
                <a:latin typeface="Times New Roman" pitchFamily="18" charset="0"/>
              </a:defRPr>
            </a:lvl1pPr>
          </a:lstStyle>
          <a:p>
            <a:fld id="{4BC9B62E-7DA9-481F-B88D-F4514C03A379}" type="slidenum">
              <a:rPr lang="en-US"/>
              <a:pPr/>
              <a:t>‹#›</a:t>
            </a:fld>
            <a:endParaRPr lang="en-US"/>
          </a:p>
        </p:txBody>
      </p:sp>
    </p:spTree>
    <p:extLst>
      <p:ext uri="{BB962C8B-B14F-4D97-AF65-F5344CB8AC3E}">
        <p14:creationId xmlns:p14="http://schemas.microsoft.com/office/powerpoint/2010/main" val="253409520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00" name="Rectangle 28"/>
          <p:cNvSpPr>
            <a:spLocks noGrp="1" noChangeArrowheads="1"/>
          </p:cNvSpPr>
          <p:nvPr>
            <p:ph type="ctrTitle" sz="quarter"/>
          </p:nvPr>
        </p:nvSpPr>
        <p:spPr>
          <a:xfrm>
            <a:off x="771525" y="2286000"/>
            <a:ext cx="8743950" cy="1143000"/>
          </a:xfrm>
        </p:spPr>
        <p:txBody>
          <a:bodyPr/>
          <a:lstStyle>
            <a:lvl1pPr>
              <a:defRPr/>
            </a:lvl1pPr>
          </a:lstStyle>
          <a:p>
            <a:r>
              <a:rPr lang="en-US" altLang="en-US"/>
              <a:t>Click to edit Master title style</a:t>
            </a:r>
          </a:p>
        </p:txBody>
      </p:sp>
      <p:sp>
        <p:nvSpPr>
          <p:cNvPr id="3101" name="Rectangle 29"/>
          <p:cNvSpPr>
            <a:spLocks noGrp="1" noChangeArrowheads="1"/>
          </p:cNvSpPr>
          <p:nvPr>
            <p:ph type="subTitle" sz="quarter" idx="1"/>
          </p:nvPr>
        </p:nvSpPr>
        <p:spPr>
          <a:xfrm>
            <a:off x="2314575" y="4114800"/>
            <a:ext cx="7200900" cy="1752600"/>
          </a:xfrm>
        </p:spPr>
        <p:txBody>
          <a:bodyPr/>
          <a:lstStyle>
            <a:lvl1pPr marL="0" indent="0" algn="ctr">
              <a:defRPr/>
            </a:lvl1pPr>
          </a:lstStyle>
          <a:p>
            <a:r>
              <a:rPr lang="en-US" altLang="en-US"/>
              <a:t>Click to edit Master subtitle style</a:t>
            </a:r>
          </a:p>
        </p:txBody>
      </p:sp>
      <p:sp>
        <p:nvSpPr>
          <p:cNvPr id="3102" name="Rectangle 30"/>
          <p:cNvSpPr>
            <a:spLocks noGrp="1" noChangeArrowheads="1"/>
          </p:cNvSpPr>
          <p:nvPr>
            <p:ph type="dt" sz="quarter" idx="2"/>
          </p:nvPr>
        </p:nvSpPr>
        <p:spPr/>
        <p:txBody>
          <a:bodyPr/>
          <a:lstStyle>
            <a:lvl1pPr>
              <a:defRPr>
                <a:solidFill>
                  <a:srgbClr val="FFFFFF"/>
                </a:solidFill>
              </a:defRPr>
            </a:lvl1pPr>
          </a:lstStyle>
          <a:p>
            <a:endParaRPr lang="en-US" altLang="en-US"/>
          </a:p>
        </p:txBody>
      </p:sp>
      <p:sp>
        <p:nvSpPr>
          <p:cNvPr id="3103" name="Rectangle 31"/>
          <p:cNvSpPr>
            <a:spLocks noGrp="1" noChangeArrowheads="1"/>
          </p:cNvSpPr>
          <p:nvPr>
            <p:ph type="ftr" sz="quarter" idx="3"/>
          </p:nvPr>
        </p:nvSpPr>
        <p:spPr/>
        <p:txBody>
          <a:bodyPr/>
          <a:lstStyle>
            <a:lvl1pPr>
              <a:defRPr>
                <a:solidFill>
                  <a:srgbClr val="FFFFFF"/>
                </a:solidFill>
              </a:defRPr>
            </a:lvl1pPr>
          </a:lstStyle>
          <a:p>
            <a:endParaRPr lang="en-US" altLang="en-US"/>
          </a:p>
        </p:txBody>
      </p:sp>
      <p:sp>
        <p:nvSpPr>
          <p:cNvPr id="3104" name="Rectangle 32"/>
          <p:cNvSpPr>
            <a:spLocks noGrp="1" noChangeArrowheads="1"/>
          </p:cNvSpPr>
          <p:nvPr>
            <p:ph type="sldNum" sz="quarter" idx="4"/>
          </p:nvPr>
        </p:nvSpPr>
        <p:spPr/>
        <p:txBody>
          <a:bodyPr/>
          <a:lstStyle>
            <a:lvl1pPr>
              <a:defRPr>
                <a:solidFill>
                  <a:srgbClr val="FFFFFF"/>
                </a:solidFill>
              </a:defRPr>
            </a:lvl1pPr>
          </a:lstStyle>
          <a:p>
            <a:fld id="{BCD4B9A3-F79A-41B2-8EFC-3C04E1DE993A}"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017E08-1CC1-4E33-AFB7-F01B9177594F}"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7900" y="381000"/>
            <a:ext cx="2187575"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64135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A64DFC9-6CEB-4110-AE63-689E4317171B}"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771525" y="1600200"/>
            <a:ext cx="4295775"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19700" y="1600200"/>
            <a:ext cx="4295775"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19700" y="3924300"/>
            <a:ext cx="4295775"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771525" y="6248400"/>
            <a:ext cx="2143125"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514725" y="6248400"/>
            <a:ext cx="325755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7372350" y="6248400"/>
            <a:ext cx="2143125" cy="457200"/>
          </a:xfrm>
        </p:spPr>
        <p:txBody>
          <a:bodyPr/>
          <a:lstStyle>
            <a:lvl1pPr>
              <a:defRPr/>
            </a:lvl1pPr>
          </a:lstStyle>
          <a:p>
            <a:fld id="{643A2FC7-8414-43DB-A16A-1240A0913884}"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CE947B5-5A86-4B3B-B985-A50CDCCD24FD}"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2C1F46-766C-4DF0-9934-9E5013FA7078}"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25" y="1600200"/>
            <a:ext cx="4295775"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600200"/>
            <a:ext cx="4295775"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B43066C-CBFE-4034-A549-CFCFB5C8E42D}"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036BD911-5C44-45D2-97D1-88784E15320B}"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53F133B3-EF7C-4FF5-A177-C207D762447F}"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6E73825-AE7D-4B1F-9EB9-4833CDB863DE}"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C55E8FA-5356-4CF5-9D23-3929FB531460}"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9BABFD1-4977-4F0D-A517-ED49CBADC3C4}"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2065" name="Rectangle 17"/>
          <p:cNvSpPr>
            <a:spLocks noGrp="1" noChangeArrowheads="1"/>
          </p:cNvSpPr>
          <p:nvPr>
            <p:ph type="title"/>
          </p:nvPr>
        </p:nvSpPr>
        <p:spPr bwMode="auto">
          <a:xfrm>
            <a:off x="762000" y="381000"/>
            <a:ext cx="874395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66" name="Rectangle 18"/>
          <p:cNvSpPr>
            <a:spLocks noGrp="1" noChangeArrowheads="1"/>
          </p:cNvSpPr>
          <p:nvPr>
            <p:ph type="body" idx="1"/>
          </p:nvPr>
        </p:nvSpPr>
        <p:spPr bwMode="auto">
          <a:xfrm>
            <a:off x="771525" y="1600200"/>
            <a:ext cx="8743950" cy="4495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67" name="Rectangle 19"/>
          <p:cNvSpPr>
            <a:spLocks noGrp="1" noChangeArrowheads="1"/>
          </p:cNvSpPr>
          <p:nvPr>
            <p:ph type="dt" sz="half" idx="2"/>
          </p:nvPr>
        </p:nvSpPr>
        <p:spPr bwMode="auto">
          <a:xfrm>
            <a:off x="771525" y="6248400"/>
            <a:ext cx="2143125"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chemeClr val="tx1"/>
                </a:solidFill>
                <a:latin typeface="Times New Roman" pitchFamily="18" charset="0"/>
              </a:defRPr>
            </a:lvl1pPr>
          </a:lstStyle>
          <a:p>
            <a:endParaRPr lang="en-US" altLang="en-US"/>
          </a:p>
        </p:txBody>
      </p:sp>
      <p:sp>
        <p:nvSpPr>
          <p:cNvPr id="2068" name="Rectangle 20"/>
          <p:cNvSpPr>
            <a:spLocks noGrp="1" noChangeArrowheads="1"/>
          </p:cNvSpPr>
          <p:nvPr>
            <p:ph type="ftr" sz="quarter" idx="3"/>
          </p:nvPr>
        </p:nvSpPr>
        <p:spPr bwMode="auto">
          <a:xfrm>
            <a:off x="3514725" y="6248400"/>
            <a:ext cx="325755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chemeClr val="tx1"/>
                </a:solidFill>
                <a:latin typeface="Times New Roman" pitchFamily="18" charset="0"/>
              </a:defRPr>
            </a:lvl1pPr>
          </a:lstStyle>
          <a:p>
            <a:endParaRPr lang="en-US" altLang="en-US"/>
          </a:p>
        </p:txBody>
      </p:sp>
      <p:sp>
        <p:nvSpPr>
          <p:cNvPr id="2069" name="Rectangle 21"/>
          <p:cNvSpPr>
            <a:spLocks noGrp="1" noChangeArrowheads="1"/>
          </p:cNvSpPr>
          <p:nvPr>
            <p:ph type="sldNum" sz="quarter" idx="4"/>
          </p:nvPr>
        </p:nvSpPr>
        <p:spPr bwMode="auto">
          <a:xfrm>
            <a:off x="7372350" y="6248400"/>
            <a:ext cx="2143125"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chemeClr val="tx1"/>
                </a:solidFill>
                <a:latin typeface="Times New Roman" pitchFamily="18" charset="0"/>
              </a:defRPr>
            </a:lvl1pPr>
          </a:lstStyle>
          <a:p>
            <a:fld id="{931A0045-3555-4860-B7BC-0C72737767F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eaLnBrk="0" fontAlgn="base" hangingPunct="0">
        <a:spcBef>
          <a:spcPct val="0"/>
        </a:spcBef>
        <a:spcAft>
          <a:spcPct val="0"/>
        </a:spcAft>
        <a:defRPr kumimoji="1" sz="3600">
          <a:solidFill>
            <a:schemeClr val="tx2"/>
          </a:solidFill>
          <a:latin typeface="+mj-lt"/>
          <a:ea typeface="+mj-ea"/>
          <a:cs typeface="+mj-cs"/>
        </a:defRPr>
      </a:lvl1pPr>
      <a:lvl2pPr algn="ctr" rtl="0" eaLnBrk="0" fontAlgn="base" hangingPunct="0">
        <a:spcBef>
          <a:spcPct val="0"/>
        </a:spcBef>
        <a:spcAft>
          <a:spcPct val="0"/>
        </a:spcAft>
        <a:defRPr kumimoji="1" sz="3600">
          <a:solidFill>
            <a:schemeClr val="tx2"/>
          </a:solidFill>
          <a:latin typeface="Helvetica" pitchFamily="34" charset="0"/>
        </a:defRPr>
      </a:lvl2pPr>
      <a:lvl3pPr algn="ctr" rtl="0" eaLnBrk="0" fontAlgn="base" hangingPunct="0">
        <a:spcBef>
          <a:spcPct val="0"/>
        </a:spcBef>
        <a:spcAft>
          <a:spcPct val="0"/>
        </a:spcAft>
        <a:defRPr kumimoji="1" sz="3600">
          <a:solidFill>
            <a:schemeClr val="tx2"/>
          </a:solidFill>
          <a:latin typeface="Helvetica" pitchFamily="34" charset="0"/>
        </a:defRPr>
      </a:lvl3pPr>
      <a:lvl4pPr algn="ctr" rtl="0" eaLnBrk="0" fontAlgn="base" hangingPunct="0">
        <a:spcBef>
          <a:spcPct val="0"/>
        </a:spcBef>
        <a:spcAft>
          <a:spcPct val="0"/>
        </a:spcAft>
        <a:defRPr kumimoji="1" sz="3600">
          <a:solidFill>
            <a:schemeClr val="tx2"/>
          </a:solidFill>
          <a:latin typeface="Helvetica" pitchFamily="34" charset="0"/>
        </a:defRPr>
      </a:lvl4pPr>
      <a:lvl5pPr algn="ctr" rtl="0" eaLnBrk="0" fontAlgn="base" hangingPunct="0">
        <a:spcBef>
          <a:spcPct val="0"/>
        </a:spcBef>
        <a:spcAft>
          <a:spcPct val="0"/>
        </a:spcAft>
        <a:defRPr kumimoji="1" sz="3600">
          <a:solidFill>
            <a:schemeClr val="tx2"/>
          </a:solidFill>
          <a:latin typeface="Helvetica" pitchFamily="34" charset="0"/>
        </a:defRPr>
      </a:lvl5pPr>
      <a:lvl6pPr marL="457200" algn="ctr" rtl="0" eaLnBrk="0" fontAlgn="base" hangingPunct="0">
        <a:spcBef>
          <a:spcPct val="0"/>
        </a:spcBef>
        <a:spcAft>
          <a:spcPct val="0"/>
        </a:spcAft>
        <a:defRPr kumimoji="1" sz="3600">
          <a:solidFill>
            <a:schemeClr val="tx2"/>
          </a:solidFill>
          <a:latin typeface="Helvetica" pitchFamily="34" charset="0"/>
        </a:defRPr>
      </a:lvl6pPr>
      <a:lvl7pPr marL="914400" algn="ctr" rtl="0" eaLnBrk="0" fontAlgn="base" hangingPunct="0">
        <a:spcBef>
          <a:spcPct val="0"/>
        </a:spcBef>
        <a:spcAft>
          <a:spcPct val="0"/>
        </a:spcAft>
        <a:defRPr kumimoji="1" sz="3600">
          <a:solidFill>
            <a:schemeClr val="tx2"/>
          </a:solidFill>
          <a:latin typeface="Helvetica" pitchFamily="34" charset="0"/>
        </a:defRPr>
      </a:lvl7pPr>
      <a:lvl8pPr marL="1371600" algn="ctr" rtl="0" eaLnBrk="0" fontAlgn="base" hangingPunct="0">
        <a:spcBef>
          <a:spcPct val="0"/>
        </a:spcBef>
        <a:spcAft>
          <a:spcPct val="0"/>
        </a:spcAft>
        <a:defRPr kumimoji="1" sz="3600">
          <a:solidFill>
            <a:schemeClr val="tx2"/>
          </a:solidFill>
          <a:latin typeface="Helvetica" pitchFamily="34" charset="0"/>
        </a:defRPr>
      </a:lvl8pPr>
      <a:lvl9pPr marL="1828800" algn="ctr" rtl="0" eaLnBrk="0" fontAlgn="base" hangingPunct="0">
        <a:spcBef>
          <a:spcPct val="0"/>
        </a:spcBef>
        <a:spcAft>
          <a:spcPct val="0"/>
        </a:spcAft>
        <a:defRPr kumimoji="1" sz="3600">
          <a:solidFill>
            <a:schemeClr val="tx2"/>
          </a:solidFill>
          <a:latin typeface="Helvetica" pitchFamily="34" charset="0"/>
        </a:defRPr>
      </a:lvl9pPr>
    </p:titleStyle>
    <p:bodyStyle>
      <a:lvl1pPr marL="342900" indent="-342900" algn="l" rtl="0" eaLnBrk="0" fontAlgn="base" hangingPunct="0">
        <a:spcBef>
          <a:spcPct val="20000"/>
        </a:spcBef>
        <a:spcAft>
          <a:spcPct val="0"/>
        </a:spcAft>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defRPr kumimoji="1" sz="2000">
          <a:solidFill>
            <a:schemeClr val="tx1"/>
          </a:solidFill>
          <a:latin typeface="+mn-lt"/>
        </a:defRPr>
      </a:lvl2pPr>
      <a:lvl3pPr marL="1143000" indent="-228600" algn="l" rtl="0" eaLnBrk="0" fontAlgn="base" hangingPunct="0">
        <a:spcBef>
          <a:spcPct val="20000"/>
        </a:spcBef>
        <a:spcAft>
          <a:spcPct val="0"/>
        </a:spcAft>
        <a:defRPr kumimoji="1" sz="2000">
          <a:solidFill>
            <a:schemeClr val="tx1"/>
          </a:solidFill>
          <a:latin typeface="+mn-lt"/>
        </a:defRPr>
      </a:lvl3pPr>
      <a:lvl4pPr marL="1600200" indent="-228600" algn="l" rtl="0" eaLnBrk="0" fontAlgn="base" hangingPunct="0">
        <a:spcBef>
          <a:spcPct val="20000"/>
        </a:spcBef>
        <a:spcAft>
          <a:spcPct val="0"/>
        </a:spcAft>
        <a:defRPr kumimoji="1" sz="2000">
          <a:solidFill>
            <a:schemeClr val="tx1"/>
          </a:solidFill>
          <a:latin typeface="+mn-lt"/>
        </a:defRPr>
      </a:lvl4pPr>
      <a:lvl5pPr marL="2057400" indent="-228600" algn="l" rtl="0" eaLnBrk="0" fontAlgn="base" hangingPunct="0">
        <a:spcBef>
          <a:spcPct val="20000"/>
        </a:spcBef>
        <a:spcAft>
          <a:spcPct val="0"/>
        </a:spcAft>
        <a:defRPr kumimoji="1" sz="2000">
          <a:solidFill>
            <a:schemeClr val="tx1"/>
          </a:solidFill>
          <a:latin typeface="+mn-lt"/>
        </a:defRPr>
      </a:lvl5pPr>
      <a:lvl6pPr marL="2514600" indent="-228600" algn="l" rtl="0" eaLnBrk="0" fontAlgn="base" hangingPunct="0">
        <a:spcBef>
          <a:spcPct val="20000"/>
        </a:spcBef>
        <a:spcAft>
          <a:spcPct val="0"/>
        </a:spcAft>
        <a:defRPr kumimoji="1" sz="2000">
          <a:solidFill>
            <a:schemeClr val="tx1"/>
          </a:solidFill>
          <a:latin typeface="+mn-lt"/>
        </a:defRPr>
      </a:lvl6pPr>
      <a:lvl7pPr marL="2971800" indent="-228600" algn="l" rtl="0" eaLnBrk="0" fontAlgn="base" hangingPunct="0">
        <a:spcBef>
          <a:spcPct val="20000"/>
        </a:spcBef>
        <a:spcAft>
          <a:spcPct val="0"/>
        </a:spcAft>
        <a:defRPr kumimoji="1" sz="2000">
          <a:solidFill>
            <a:schemeClr val="tx1"/>
          </a:solidFill>
          <a:latin typeface="+mn-lt"/>
        </a:defRPr>
      </a:lvl7pPr>
      <a:lvl8pPr marL="3429000" indent="-228600" algn="l" rtl="0" eaLnBrk="0" fontAlgn="base" hangingPunct="0">
        <a:spcBef>
          <a:spcPct val="20000"/>
        </a:spcBef>
        <a:spcAft>
          <a:spcPct val="0"/>
        </a:spcAft>
        <a:defRPr kumimoji="1" sz="2000">
          <a:solidFill>
            <a:schemeClr val="tx1"/>
          </a:solidFill>
          <a:latin typeface="+mn-lt"/>
        </a:defRPr>
      </a:lvl8pPr>
      <a:lvl9pPr marL="3886200" indent="-228600" algn="l" rtl="0" eaLnBrk="0" fontAlgn="base" hangingPunct="0">
        <a:spcBef>
          <a:spcPct val="20000"/>
        </a:spcBef>
        <a:spcAft>
          <a:spcPct val="0"/>
        </a:spcAft>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190500" y="609600"/>
            <a:ext cx="10222540" cy="1143000"/>
          </a:xfrm>
        </p:spPr>
        <p:txBody>
          <a:bodyPr/>
          <a:lstStyle/>
          <a:p>
            <a:pPr algn="l"/>
            <a:r>
              <a:rPr lang="en-US" altLang="en-US" sz="4100" b="1" dirty="0">
                <a:solidFill>
                  <a:srgbClr val="FFC000"/>
                </a:solidFill>
                <a:effectLst>
                  <a:outerShdw blurRad="38100" dist="38100" dir="2700000" algn="tl">
                    <a:srgbClr val="000000">
                      <a:alpha val="43137"/>
                    </a:srgbClr>
                  </a:outerShdw>
                </a:effectLst>
              </a:rPr>
              <a:t>Management &amp; Conservation Strategies</a:t>
            </a:r>
          </a:p>
        </p:txBody>
      </p:sp>
      <p:sp>
        <p:nvSpPr>
          <p:cNvPr id="243715" name="Rectangle 3"/>
          <p:cNvSpPr>
            <a:spLocks noGrp="1" noChangeArrowheads="1"/>
          </p:cNvSpPr>
          <p:nvPr>
            <p:ph type="body" idx="1"/>
          </p:nvPr>
        </p:nvSpPr>
        <p:spPr>
          <a:xfrm>
            <a:off x="381000" y="1447800"/>
            <a:ext cx="9448800" cy="4800600"/>
          </a:xfrm>
        </p:spPr>
        <p:txBody>
          <a:bodyPr/>
          <a:lstStyle/>
          <a:p>
            <a:pPr>
              <a:spcBef>
                <a:spcPct val="0"/>
              </a:spcBef>
            </a:pPr>
            <a:endParaRPr lang="en-US" altLang="en-US" dirty="0">
              <a:solidFill>
                <a:schemeClr val="tx2"/>
              </a:solidFill>
            </a:endParaRPr>
          </a:p>
          <a:p>
            <a:pPr>
              <a:spcBef>
                <a:spcPct val="0"/>
              </a:spcBef>
            </a:pPr>
            <a:endParaRPr lang="en-US" altLang="en-US" dirty="0"/>
          </a:p>
          <a:p>
            <a:pPr>
              <a:spcBef>
                <a:spcPct val="0"/>
              </a:spcBef>
            </a:pPr>
            <a:endParaRPr lang="en-US" altLang="en-US" dirty="0"/>
          </a:p>
          <a:p>
            <a:pPr>
              <a:spcBef>
                <a:spcPct val="0"/>
              </a:spcBef>
            </a:pPr>
            <a:endParaRPr lang="en-US" altLang="en-US" sz="1800" dirty="0"/>
          </a:p>
          <a:p>
            <a:pPr>
              <a:spcBef>
                <a:spcPct val="0"/>
              </a:spcBef>
            </a:pPr>
            <a:endParaRPr lang="en-US" altLang="en-US" sz="1800" dirty="0"/>
          </a:p>
          <a:p>
            <a:pPr>
              <a:spcBef>
                <a:spcPct val="0"/>
              </a:spcBef>
            </a:pPr>
            <a:endParaRPr lang="en-US" altLang="en-US" sz="1800" dirty="0"/>
          </a:p>
        </p:txBody>
      </p:sp>
      <p:sp>
        <p:nvSpPr>
          <p:cNvPr id="243716" name="Text Box 4"/>
          <p:cNvSpPr txBox="1">
            <a:spLocks noChangeArrowheads="1"/>
          </p:cNvSpPr>
          <p:nvPr/>
        </p:nvSpPr>
        <p:spPr bwMode="auto">
          <a:xfrm>
            <a:off x="1104900" y="2273300"/>
            <a:ext cx="7975600" cy="2985433"/>
          </a:xfrm>
          <a:prstGeom prst="rect">
            <a:avLst/>
          </a:prstGeom>
          <a:noFill/>
          <a:ln w="12700" cap="sq">
            <a:noFill/>
            <a:miter lim="800000"/>
            <a:headEnd/>
            <a:tailEnd/>
          </a:ln>
          <a:effectLst/>
        </p:spPr>
        <p:txBody>
          <a:bodyPr>
            <a:spAutoFit/>
          </a:bodyPr>
          <a:lstStyle/>
          <a:p>
            <a:pPr algn="l">
              <a:spcBef>
                <a:spcPct val="50000"/>
              </a:spcBef>
              <a:buFontTx/>
              <a:buChar char="•"/>
            </a:pPr>
            <a:r>
              <a:rPr lang="en-US" sz="3200" dirty="0">
                <a:solidFill>
                  <a:schemeClr val="tx1"/>
                </a:solidFill>
              </a:rPr>
              <a:t> Ecosystem Management</a:t>
            </a:r>
          </a:p>
          <a:p>
            <a:pPr algn="l">
              <a:spcBef>
                <a:spcPct val="50000"/>
              </a:spcBef>
              <a:buFontTx/>
              <a:buChar char="•"/>
            </a:pPr>
            <a:r>
              <a:rPr lang="en-US" sz="3600" b="1" dirty="0">
                <a:solidFill>
                  <a:srgbClr val="FFC000"/>
                </a:solidFill>
              </a:rPr>
              <a:t> Breeding Programs</a:t>
            </a:r>
          </a:p>
          <a:p>
            <a:pPr algn="l">
              <a:spcBef>
                <a:spcPct val="50000"/>
              </a:spcBef>
              <a:buFontTx/>
              <a:buChar char="•"/>
            </a:pPr>
            <a:r>
              <a:rPr lang="en-US" sz="3200" dirty="0">
                <a:solidFill>
                  <a:schemeClr val="tx1"/>
                </a:solidFill>
              </a:rPr>
              <a:t> </a:t>
            </a:r>
            <a:r>
              <a:rPr lang="en-US" sz="3200" dirty="0" err="1">
                <a:solidFill>
                  <a:schemeClr val="tx1"/>
                </a:solidFill>
              </a:rPr>
              <a:t>Rehabilitaton</a:t>
            </a:r>
            <a:r>
              <a:rPr lang="en-US" sz="3200" dirty="0">
                <a:solidFill>
                  <a:schemeClr val="tx1"/>
                </a:solidFill>
              </a:rPr>
              <a:t> &amp; Reintroduction Programs</a:t>
            </a:r>
          </a:p>
          <a:p>
            <a:pPr algn="l">
              <a:spcBef>
                <a:spcPct val="50000"/>
              </a:spcBef>
              <a:buFontTx/>
              <a:buChar char="•"/>
            </a:pPr>
            <a:r>
              <a:rPr lang="en-US" sz="3200" dirty="0">
                <a:solidFill>
                  <a:schemeClr val="tx1"/>
                </a:solidFill>
              </a:rPr>
              <a:t> Community Outreach Programs</a:t>
            </a:r>
          </a:p>
        </p:txBody>
      </p:sp>
      <p:sp>
        <p:nvSpPr>
          <p:cNvPr id="243717" name="Rectangle 5"/>
          <p:cNvSpPr>
            <a:spLocks noChangeArrowheads="1"/>
          </p:cNvSpPr>
          <p:nvPr/>
        </p:nvSpPr>
        <p:spPr bwMode="auto">
          <a:xfrm>
            <a:off x="8812378" y="167174"/>
            <a:ext cx="1475084" cy="400110"/>
          </a:xfrm>
          <a:prstGeom prst="rect">
            <a:avLst/>
          </a:prstGeom>
          <a:noFill/>
          <a:ln w="12700" cap="sq">
            <a:noFill/>
            <a:miter lim="800000"/>
            <a:headEnd/>
            <a:tailEnd/>
          </a:ln>
          <a:effectLst/>
        </p:spPr>
        <p:txBody>
          <a:bodyPr wrap="none" anchor="ctr">
            <a:spAutoFit/>
          </a:bodyPr>
          <a:lstStyle/>
          <a:p>
            <a:pPr>
              <a:spcBef>
                <a:spcPct val="50000"/>
              </a:spcBef>
            </a:pPr>
            <a:r>
              <a:rPr lang="en-US" sz="2000" b="1" dirty="0">
                <a:solidFill>
                  <a:schemeClr val="tx1"/>
                </a:solidFill>
                <a:effectLst>
                  <a:outerShdw blurRad="38100" dist="38100" dir="2700000" algn="tl">
                    <a:srgbClr val="000000">
                      <a:alpha val="43137"/>
                    </a:srgbClr>
                  </a:outerShdw>
                </a:effectLst>
                <a:latin typeface="Times New Roman" pitchFamily="18" charset="0"/>
              </a:rPr>
              <a:t>©</a:t>
            </a:r>
            <a:r>
              <a:rPr lang="en-US" sz="2000" b="1" dirty="0">
                <a:solidFill>
                  <a:schemeClr val="tx1"/>
                </a:solidFill>
                <a:effectLst>
                  <a:outerShdw blurRad="38100" dist="38100" dir="2700000" algn="tl">
                    <a:srgbClr val="000000">
                      <a:alpha val="43137"/>
                    </a:srgbClr>
                  </a:outerShdw>
                </a:effectLst>
              </a:rPr>
              <a:t> R. KYES</a:t>
            </a:r>
            <a:endParaRPr lang="en-US" sz="2000" dirty="0">
              <a:solidFill>
                <a:schemeClr val="tx1"/>
              </a:solidFill>
              <a:effectLst>
                <a:outerShdw blurRad="38100" dist="38100" dir="2700000" algn="tl">
                  <a:srgbClr val="000000">
                    <a:alpha val="43137"/>
                  </a:srgbClr>
                </a:outerShdw>
              </a:effectLst>
              <a:latin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2" name="Picture 4" descr="slide57"/>
          <p:cNvPicPr>
            <a:picLocks noChangeAspect="1" noChangeArrowheads="1"/>
          </p:cNvPicPr>
          <p:nvPr/>
        </p:nvPicPr>
        <p:blipFill>
          <a:blip r:embed="rId2" cstate="print"/>
          <a:srcRect/>
          <a:stretch>
            <a:fillRect/>
          </a:stretch>
        </p:blipFill>
        <p:spPr bwMode="auto">
          <a:xfrm>
            <a:off x="0" y="609600"/>
            <a:ext cx="10287000" cy="6248400"/>
          </a:xfrm>
          <a:prstGeom prst="rect">
            <a:avLst/>
          </a:prstGeom>
          <a:noFill/>
        </p:spPr>
      </p:pic>
      <p:sp>
        <p:nvSpPr>
          <p:cNvPr id="176130" name="Rectangle 2"/>
          <p:cNvSpPr>
            <a:spLocks noGrp="1" noChangeArrowheads="1"/>
          </p:cNvSpPr>
          <p:nvPr>
            <p:ph type="ctrTitle"/>
          </p:nvPr>
        </p:nvSpPr>
        <p:spPr>
          <a:xfrm>
            <a:off x="0" y="0"/>
            <a:ext cx="10287000" cy="1752600"/>
          </a:xfrm>
          <a:solidFill>
            <a:schemeClr val="bg2"/>
          </a:solidFill>
        </p:spPr>
        <p:txBody>
          <a:bodyPr/>
          <a:lstStyle/>
          <a:p>
            <a:r>
              <a:rPr lang="en-US" sz="3500" dirty="0" err="1">
                <a:latin typeface="Arial" charset="0"/>
              </a:rPr>
              <a:t>Tinjil</a:t>
            </a:r>
            <a:r>
              <a:rPr lang="en-US" sz="3500" dirty="0">
                <a:latin typeface="Arial" charset="0"/>
              </a:rPr>
              <a:t> Island Natural Habitat Breeding Facility:  Considerations for Natural Habitat Breeding</a:t>
            </a:r>
            <a:endParaRPr lang="en-US" dirty="0">
              <a:latin typeface="Arial" charset="0"/>
            </a:endParaRPr>
          </a:p>
        </p:txBody>
      </p:sp>
      <p:sp>
        <p:nvSpPr>
          <p:cNvPr id="176131" name="Rectangle 3"/>
          <p:cNvSpPr>
            <a:spLocks noGrp="1" noChangeArrowheads="1"/>
          </p:cNvSpPr>
          <p:nvPr>
            <p:ph type="subTitle" idx="1"/>
          </p:nvPr>
        </p:nvSpPr>
        <p:spPr>
          <a:xfrm>
            <a:off x="0" y="4343400"/>
            <a:ext cx="6019800" cy="2362200"/>
          </a:xfrm>
        </p:spPr>
        <p:txBody>
          <a:bodyPr/>
          <a:lstStyle/>
          <a:p>
            <a:pPr algn="l"/>
            <a:r>
              <a:rPr lang="en-US" sz="2600"/>
              <a:t>           </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F:\USERS\RKYES\For Carissa\Scanned Images\Indonesia\Tinjil\slide8.jpg"/>
          <p:cNvPicPr>
            <a:picLocks noChangeAspect="1" noChangeArrowheads="1"/>
          </p:cNvPicPr>
          <p:nvPr/>
        </p:nvPicPr>
        <p:blipFill>
          <a:blip r:embed="rId2" cstate="print"/>
          <a:srcRect/>
          <a:stretch>
            <a:fillRect/>
          </a:stretch>
        </p:blipFill>
        <p:spPr bwMode="auto">
          <a:xfrm>
            <a:off x="0" y="-6350"/>
            <a:ext cx="10287000" cy="6870700"/>
          </a:xfrm>
          <a:prstGeom prst="rect">
            <a:avLst/>
          </a:prstGeom>
          <a:noFill/>
        </p:spPr>
      </p:pic>
      <p:sp>
        <p:nvSpPr>
          <p:cNvPr id="221187" name="Text Box 3"/>
          <p:cNvSpPr txBox="1">
            <a:spLocks noChangeArrowheads="1"/>
          </p:cNvSpPr>
          <p:nvPr/>
        </p:nvSpPr>
        <p:spPr bwMode="auto">
          <a:xfrm>
            <a:off x="3581400" y="1143000"/>
            <a:ext cx="3200400" cy="457200"/>
          </a:xfrm>
          <a:prstGeom prst="rect">
            <a:avLst/>
          </a:prstGeom>
          <a:solidFill>
            <a:srgbClr val="190058"/>
          </a:solidFill>
          <a:ln w="12700" cap="sq">
            <a:noFill/>
            <a:miter lim="800000"/>
            <a:headEnd type="none" w="sm" len="sm"/>
            <a:tailEnd type="none" w="sm" len="sm"/>
          </a:ln>
          <a:effectLst/>
        </p:spPr>
        <p:txBody>
          <a:bodyPr>
            <a:spAutoFit/>
          </a:bodyPr>
          <a:lstStyle/>
          <a:p>
            <a:pPr algn="l">
              <a:spcBef>
                <a:spcPct val="50000"/>
              </a:spcBef>
            </a:pPr>
            <a:r>
              <a:rPr lang="en-US">
                <a:solidFill>
                  <a:schemeClr val="tx1"/>
                </a:solidFill>
                <a:latin typeface="Helvetica" pitchFamily="34" charset="0"/>
              </a:rPr>
              <a:t>West Java, Indonesia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body" idx="1"/>
          </p:nvPr>
        </p:nvSpPr>
        <p:spPr>
          <a:xfrm>
            <a:off x="685800" y="1600200"/>
            <a:ext cx="8915400" cy="4495800"/>
          </a:xfrm>
        </p:spPr>
        <p:txBody>
          <a:bodyPr/>
          <a:lstStyle/>
          <a:p>
            <a:r>
              <a:rPr lang="en-US" dirty="0"/>
              <a:t>    </a:t>
            </a:r>
            <a:r>
              <a:rPr lang="en-US" sz="2600" dirty="0">
                <a:solidFill>
                  <a:schemeClr val="tx2"/>
                </a:solidFill>
                <a:latin typeface="Arial" charset="0"/>
              </a:rPr>
              <a:t>Small islands</a:t>
            </a:r>
            <a:r>
              <a:rPr lang="en-US" sz="2600" dirty="0">
                <a:latin typeface="Arial" charset="0"/>
              </a:rPr>
              <a:t>, representative of a species’ native environment, are especially suitable for establishing natural habitat breeding facilities (NHBFs).</a:t>
            </a:r>
            <a:endParaRPr lang="en-US" dirty="0">
              <a:latin typeface="Arial" charset="0"/>
            </a:endParaRPr>
          </a:p>
          <a:p>
            <a:endParaRPr lang="en-US" dirty="0">
              <a:latin typeface="Arial" charset="0"/>
            </a:endParaRPr>
          </a:p>
          <a:p>
            <a:r>
              <a:rPr lang="en-US" dirty="0">
                <a:latin typeface="Arial" charset="0"/>
              </a:rPr>
              <a:t>    </a:t>
            </a:r>
            <a:r>
              <a:rPr lang="en-US" sz="2600" dirty="0">
                <a:latin typeface="Arial" charset="0"/>
              </a:rPr>
              <a:t>Using the natural boundary provided by an island, an introduced group of animals can be managed as a </a:t>
            </a:r>
            <a:r>
              <a:rPr lang="en-US" sz="2600" b="1" dirty="0">
                <a:solidFill>
                  <a:schemeClr val="tx2"/>
                </a:solidFill>
                <a:latin typeface="Arial" charset="0"/>
              </a:rPr>
              <a:t>free-ranging </a:t>
            </a:r>
            <a:r>
              <a:rPr lang="en-US" sz="2600" dirty="0">
                <a:latin typeface="Arial" charset="0"/>
              </a:rPr>
              <a:t>population in </a:t>
            </a:r>
            <a:r>
              <a:rPr lang="en-US" sz="2600" b="1" dirty="0">
                <a:solidFill>
                  <a:schemeClr val="tx2"/>
                </a:solidFill>
                <a:latin typeface="Arial" charset="0"/>
              </a:rPr>
              <a:t>relative isolation</a:t>
            </a:r>
            <a:r>
              <a:rPr lang="en-US" sz="2600" dirty="0">
                <a:latin typeface="Arial" charset="0"/>
              </a:rPr>
              <a:t> under </a:t>
            </a:r>
            <a:r>
              <a:rPr lang="en-US" sz="2600" b="1" dirty="0">
                <a:solidFill>
                  <a:schemeClr val="tx2"/>
                </a:solidFill>
                <a:latin typeface="Arial" charset="0"/>
              </a:rPr>
              <a:t>natural conditions</a:t>
            </a:r>
            <a:r>
              <a:rPr lang="en-US" sz="2600" dirty="0">
                <a:latin typeface="Arial"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762000" y="381000"/>
            <a:ext cx="8534400" cy="990600"/>
          </a:xfrm>
        </p:spPr>
        <p:txBody>
          <a:bodyPr/>
          <a:lstStyle/>
          <a:p>
            <a:r>
              <a:rPr lang="en-US">
                <a:latin typeface="Arial" charset="0"/>
              </a:rPr>
              <a:t>Key Benefits of a natural habitat island </a:t>
            </a:r>
          </a:p>
        </p:txBody>
      </p:sp>
      <p:sp>
        <p:nvSpPr>
          <p:cNvPr id="179203" name="Rectangle 3"/>
          <p:cNvSpPr>
            <a:spLocks noGrp="1" noChangeArrowheads="1"/>
          </p:cNvSpPr>
          <p:nvPr>
            <p:ph type="body" idx="1"/>
          </p:nvPr>
        </p:nvSpPr>
        <p:spPr>
          <a:xfrm>
            <a:off x="152400" y="1447800"/>
            <a:ext cx="9906000" cy="5029200"/>
          </a:xfrm>
        </p:spPr>
        <p:txBody>
          <a:bodyPr/>
          <a:lstStyle/>
          <a:p>
            <a:pPr>
              <a:buFontTx/>
              <a:buChar char="•"/>
            </a:pPr>
            <a:r>
              <a:rPr lang="en-US" sz="2600" dirty="0">
                <a:solidFill>
                  <a:schemeClr val="tx2"/>
                </a:solidFill>
                <a:latin typeface="Arial" charset="0"/>
              </a:rPr>
              <a:t>Free-ranging </a:t>
            </a:r>
            <a:r>
              <a:rPr lang="en-US" sz="2600" dirty="0">
                <a:latin typeface="Arial" charset="0"/>
              </a:rPr>
              <a:t>- promotes natural behavior, etc.</a:t>
            </a:r>
          </a:p>
          <a:p>
            <a:pPr>
              <a:buFontTx/>
              <a:buChar char="•"/>
            </a:pPr>
            <a:endParaRPr lang="en-US" sz="1200" dirty="0">
              <a:latin typeface="Arial" charset="0"/>
            </a:endParaRPr>
          </a:p>
          <a:p>
            <a:endParaRPr lang="en-US" sz="1200" dirty="0">
              <a:latin typeface="Arial" charset="0"/>
            </a:endParaRPr>
          </a:p>
          <a:p>
            <a:pPr>
              <a:buFontTx/>
              <a:buChar char="•"/>
            </a:pPr>
            <a:r>
              <a:rPr lang="en-US" sz="2600" dirty="0">
                <a:solidFill>
                  <a:schemeClr val="tx2"/>
                </a:solidFill>
                <a:latin typeface="Arial" charset="0"/>
              </a:rPr>
              <a:t>Relative isolation</a:t>
            </a:r>
            <a:r>
              <a:rPr lang="en-US" sz="2600" dirty="0">
                <a:latin typeface="Arial" charset="0"/>
              </a:rPr>
              <a:t> - minimizes risk of pathogen transmission, etc.</a:t>
            </a:r>
          </a:p>
          <a:p>
            <a:endParaRPr lang="en-US" sz="1200" dirty="0">
              <a:latin typeface="Arial" charset="0"/>
            </a:endParaRPr>
          </a:p>
          <a:p>
            <a:pPr>
              <a:buFontTx/>
              <a:buChar char="•"/>
            </a:pPr>
            <a:endParaRPr lang="en-US" sz="1200" dirty="0">
              <a:latin typeface="Arial" charset="0"/>
            </a:endParaRPr>
          </a:p>
          <a:p>
            <a:pPr>
              <a:buFontTx/>
              <a:buChar char="•"/>
            </a:pPr>
            <a:r>
              <a:rPr lang="en-US" sz="2600" dirty="0">
                <a:solidFill>
                  <a:schemeClr val="tx2"/>
                </a:solidFill>
                <a:latin typeface="Arial" charset="0"/>
              </a:rPr>
              <a:t>Natural conditions</a:t>
            </a:r>
            <a:r>
              <a:rPr lang="en-US" sz="2600" dirty="0">
                <a:latin typeface="Arial" charset="0"/>
              </a:rPr>
              <a:t> (native foods, weather conditions, etc.) - </a:t>
            </a:r>
          </a:p>
          <a:p>
            <a:r>
              <a:rPr lang="en-US" sz="2600" dirty="0">
                <a:latin typeface="Arial" charset="0"/>
              </a:rPr>
              <a:t>                                  conducive to the animals’ general health </a:t>
            </a:r>
          </a:p>
          <a:p>
            <a:r>
              <a:rPr lang="en-US" sz="2600" dirty="0">
                <a:latin typeface="Arial" charset="0"/>
              </a:rPr>
              <a:t>                                  and well-being.</a:t>
            </a:r>
          </a:p>
          <a:p>
            <a:endParaRPr lang="en-US" dirty="0">
              <a:latin typeface="Arial" charset="0"/>
            </a:endParaRPr>
          </a:p>
          <a:p>
            <a:pPr>
              <a:buFontTx/>
              <a:buChar char="•"/>
            </a:pPr>
            <a:r>
              <a:rPr lang="en-US" sz="2600" dirty="0">
                <a:solidFill>
                  <a:schemeClr val="tx2"/>
                </a:solidFill>
                <a:latin typeface="Arial" charset="0"/>
              </a:rPr>
              <a:t>Economical</a:t>
            </a:r>
            <a:r>
              <a:rPr lang="en-US" sz="2600" dirty="0">
                <a:latin typeface="Arial" charset="0"/>
              </a:rPr>
              <a:t> - compared to more traditional captive facilities</a:t>
            </a:r>
          </a:p>
          <a:p>
            <a:r>
              <a:rPr lang="en-US" sz="2600" dirty="0">
                <a:latin typeface="Arial" charset="0"/>
              </a:rPr>
              <a:t>                         (e.g., no provisioning, minimal facility costs, etc.).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sz="3200">
                <a:latin typeface="Arial" charset="0"/>
              </a:rPr>
              <a:t>Considerations for selecting an island as a </a:t>
            </a:r>
            <a:br>
              <a:rPr lang="en-US" sz="3200">
                <a:latin typeface="Arial" charset="0"/>
              </a:rPr>
            </a:br>
            <a:r>
              <a:rPr lang="en-US" sz="3200">
                <a:latin typeface="Arial" charset="0"/>
              </a:rPr>
              <a:t>natural habitat breeding facility or sanctuary</a:t>
            </a:r>
            <a:endParaRPr lang="en-US" sz="4400">
              <a:latin typeface="Arial" charset="0"/>
            </a:endParaRPr>
          </a:p>
        </p:txBody>
      </p:sp>
      <p:sp>
        <p:nvSpPr>
          <p:cNvPr id="204803" name="Rectangle 3"/>
          <p:cNvSpPr>
            <a:spLocks noGrp="1" noChangeArrowheads="1"/>
          </p:cNvSpPr>
          <p:nvPr>
            <p:ph type="body" idx="1"/>
          </p:nvPr>
        </p:nvSpPr>
        <p:spPr>
          <a:xfrm>
            <a:off x="228600" y="1905000"/>
            <a:ext cx="9829800" cy="4495800"/>
          </a:xfrm>
        </p:spPr>
        <p:txBody>
          <a:bodyPr/>
          <a:lstStyle/>
          <a:p>
            <a:pPr>
              <a:buFontTx/>
              <a:buChar char="•"/>
            </a:pPr>
            <a:r>
              <a:rPr lang="en-US" sz="2600">
                <a:latin typeface="Arial" charset="0"/>
              </a:rPr>
              <a:t>Suitable Habitat </a:t>
            </a:r>
            <a:r>
              <a:rPr lang="en-US">
                <a:latin typeface="Arial" charset="0"/>
              </a:rPr>
              <a:t> </a:t>
            </a:r>
            <a:r>
              <a:rPr lang="en-US" sz="2300">
                <a:latin typeface="Arial" charset="0"/>
              </a:rPr>
              <a:t>(Natural food/water sources, competitors, predators)</a:t>
            </a:r>
            <a:r>
              <a:rPr lang="en-US">
                <a:latin typeface="Arial" charset="0"/>
              </a:rPr>
              <a:t> </a:t>
            </a:r>
          </a:p>
          <a:p>
            <a:endParaRPr lang="en-US">
              <a:latin typeface="Arial" charset="0"/>
            </a:endParaRPr>
          </a:p>
          <a:p>
            <a:pPr>
              <a:buFontTx/>
              <a:buChar char="•"/>
            </a:pPr>
            <a:r>
              <a:rPr lang="en-US" sz="2600">
                <a:latin typeface="Arial" charset="0"/>
              </a:rPr>
              <a:t>Accessibility and Logistical Support</a:t>
            </a:r>
            <a:endParaRPr lang="en-US">
              <a:latin typeface="Arial" charset="0"/>
            </a:endParaRPr>
          </a:p>
          <a:p>
            <a:endParaRPr lang="en-US">
              <a:latin typeface="Arial" charset="0"/>
            </a:endParaRPr>
          </a:p>
          <a:p>
            <a:pPr>
              <a:buFontTx/>
              <a:buChar char="•"/>
            </a:pPr>
            <a:r>
              <a:rPr lang="en-US" sz="2600">
                <a:latin typeface="Arial" charset="0"/>
              </a:rPr>
              <a:t>Impact on Existing Ecosystem</a:t>
            </a:r>
          </a:p>
          <a:p>
            <a:endParaRPr lang="en-US">
              <a:latin typeface="Arial" charset="0"/>
            </a:endParaRPr>
          </a:p>
          <a:p>
            <a:pPr>
              <a:buFontTx/>
              <a:buChar char="•"/>
            </a:pPr>
            <a:r>
              <a:rPr lang="en-US" sz="2600">
                <a:latin typeface="Arial" charset="0"/>
              </a:rPr>
              <a:t>Security</a:t>
            </a:r>
            <a:endParaRPr lang="en-US">
              <a:latin typeface="Arial" charset="0"/>
            </a:endParaRPr>
          </a:p>
          <a:p>
            <a:endParaRPr lang="en-US">
              <a:latin typeface="Arial" charset="0"/>
            </a:endParaRPr>
          </a:p>
          <a:p>
            <a:pPr>
              <a:buFontTx/>
              <a:buChar char="•"/>
            </a:pPr>
            <a:r>
              <a:rPr lang="en-US" sz="2600">
                <a:latin typeface="Arial" charset="0"/>
              </a:rPr>
              <a:t>Population Management</a:t>
            </a:r>
          </a:p>
          <a:p>
            <a:endParaRPr lang="en-US">
              <a:latin typeface="Arial" charset="0"/>
            </a:endParaRPr>
          </a:p>
          <a:p>
            <a:endParaRPr lang="en-US">
              <a:latin typeface="Arial" charset="0"/>
            </a:endParaRPr>
          </a:p>
        </p:txBody>
      </p:sp>
      <p:pic>
        <p:nvPicPr>
          <p:cNvPr id="204804" name="Picture 4" descr="tinjillong2a"/>
          <p:cNvPicPr>
            <a:picLocks noChangeAspect="1" noChangeArrowheads="1"/>
          </p:cNvPicPr>
          <p:nvPr/>
        </p:nvPicPr>
        <p:blipFill>
          <a:blip r:embed="rId2" cstate="print"/>
          <a:srcRect/>
          <a:stretch>
            <a:fillRect/>
          </a:stretch>
        </p:blipFill>
        <p:spPr bwMode="auto">
          <a:xfrm>
            <a:off x="5562600" y="3352800"/>
            <a:ext cx="4495800" cy="3330575"/>
          </a:xfrm>
          <a:prstGeom prst="rect">
            <a:avLst/>
          </a:prstGeom>
          <a:noFill/>
          <a:ln w="31750">
            <a:solidFill>
              <a:schemeClr val="bg2"/>
            </a:solid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050" descr="F:\USERS\RKYES\For Carissa\Scanned Images\Indonesia\Tinjil\slide8.jpg"/>
          <p:cNvPicPr>
            <a:picLocks noChangeAspect="1" noChangeArrowheads="1"/>
          </p:cNvPicPr>
          <p:nvPr/>
        </p:nvPicPr>
        <p:blipFill>
          <a:blip r:embed="rId2" cstate="print"/>
          <a:srcRect/>
          <a:stretch>
            <a:fillRect/>
          </a:stretch>
        </p:blipFill>
        <p:spPr bwMode="auto">
          <a:xfrm>
            <a:off x="0" y="-6350"/>
            <a:ext cx="10287000" cy="6870700"/>
          </a:xfrm>
          <a:prstGeom prst="rect">
            <a:avLst/>
          </a:prstGeom>
          <a:noFill/>
        </p:spPr>
      </p:pic>
      <p:sp>
        <p:nvSpPr>
          <p:cNvPr id="177155" name="Text Box 2051"/>
          <p:cNvSpPr txBox="1">
            <a:spLocks noChangeArrowheads="1"/>
          </p:cNvSpPr>
          <p:nvPr/>
        </p:nvSpPr>
        <p:spPr bwMode="auto">
          <a:xfrm>
            <a:off x="3581400" y="1143000"/>
            <a:ext cx="3200400" cy="457200"/>
          </a:xfrm>
          <a:prstGeom prst="rect">
            <a:avLst/>
          </a:prstGeom>
          <a:solidFill>
            <a:srgbClr val="190058"/>
          </a:solidFill>
          <a:ln w="12700" cap="sq">
            <a:noFill/>
            <a:miter lim="800000"/>
            <a:headEnd type="none" w="sm" len="sm"/>
            <a:tailEnd type="none" w="sm" len="sm"/>
          </a:ln>
          <a:effectLst/>
        </p:spPr>
        <p:txBody>
          <a:bodyPr>
            <a:spAutoFit/>
          </a:bodyPr>
          <a:lstStyle/>
          <a:p>
            <a:pPr algn="l">
              <a:spcBef>
                <a:spcPct val="50000"/>
              </a:spcBef>
            </a:pPr>
            <a:r>
              <a:rPr lang="en-US">
                <a:solidFill>
                  <a:schemeClr val="tx1"/>
                </a:solidFill>
                <a:latin typeface="Helvetica" pitchFamily="34" charset="0"/>
              </a:rPr>
              <a:t>West Java, Indonesia</a:t>
            </a:r>
          </a:p>
        </p:txBody>
      </p:sp>
      <p:pic>
        <p:nvPicPr>
          <p:cNvPr id="177156" name="Picture 2052"/>
          <p:cNvPicPr>
            <a:picLocks noChangeAspect="1" noChangeArrowheads="1"/>
          </p:cNvPicPr>
          <p:nvPr/>
        </p:nvPicPr>
        <p:blipFill>
          <a:blip r:embed="rId3" cstate="print"/>
          <a:srcRect/>
          <a:stretch>
            <a:fillRect/>
          </a:stretch>
        </p:blipFill>
        <p:spPr bwMode="auto">
          <a:xfrm>
            <a:off x="609600" y="1066800"/>
            <a:ext cx="9144000" cy="5791200"/>
          </a:xfrm>
          <a:prstGeom prst="rect">
            <a:avLst/>
          </a:prstGeom>
          <a:noFill/>
          <a:ln w="12700" cap="sq">
            <a:noFill/>
            <a:miter lim="800000"/>
            <a:headEnd type="none" w="sm" len="sm"/>
            <a:tailEnd type="none" w="sm" len="sm"/>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533400" y="381000"/>
            <a:ext cx="9296400" cy="914400"/>
          </a:xfrm>
        </p:spPr>
        <p:txBody>
          <a:bodyPr/>
          <a:lstStyle/>
          <a:p>
            <a:r>
              <a:rPr lang="en-US">
                <a:latin typeface="Arial" charset="0"/>
              </a:rPr>
              <a:t>Tinjil Island Natural Habitat Breeding Facility</a:t>
            </a:r>
          </a:p>
        </p:txBody>
      </p:sp>
      <p:sp>
        <p:nvSpPr>
          <p:cNvPr id="191491" name="Rectangle 3"/>
          <p:cNvSpPr>
            <a:spLocks noGrp="1" noChangeArrowheads="1"/>
          </p:cNvSpPr>
          <p:nvPr>
            <p:ph type="body" idx="1"/>
          </p:nvPr>
        </p:nvSpPr>
        <p:spPr>
          <a:xfrm>
            <a:off x="457200" y="1219200"/>
            <a:ext cx="9296400" cy="5410200"/>
          </a:xfrm>
        </p:spPr>
        <p:txBody>
          <a:bodyPr/>
          <a:lstStyle/>
          <a:p>
            <a:pPr algn="ctr"/>
            <a:r>
              <a:rPr lang="en-US" sz="2600">
                <a:solidFill>
                  <a:schemeClr val="tx2"/>
                </a:solidFill>
                <a:latin typeface="Arial" charset="0"/>
              </a:rPr>
              <a:t>Established: November 1987</a:t>
            </a:r>
            <a:endParaRPr lang="en-US" sz="1800">
              <a:solidFill>
                <a:schemeClr val="tx2"/>
              </a:solidFill>
              <a:latin typeface="Arial" charset="0"/>
            </a:endParaRPr>
          </a:p>
          <a:p>
            <a:pPr algn="ctr"/>
            <a:endParaRPr lang="en-US" sz="1800">
              <a:latin typeface="Arial" charset="0"/>
            </a:endParaRPr>
          </a:p>
          <a:p>
            <a:pPr algn="ctr"/>
            <a:r>
              <a:rPr lang="en-US" sz="2600">
                <a:latin typeface="Arial" charset="0"/>
              </a:rPr>
              <a:t>Developed through the collaboration between </a:t>
            </a:r>
          </a:p>
          <a:p>
            <a:pPr algn="ctr"/>
            <a:r>
              <a:rPr lang="en-US" sz="2600">
                <a:latin typeface="Arial" charset="0"/>
              </a:rPr>
              <a:t>   the U.S. Primate Research Consortium and the </a:t>
            </a:r>
          </a:p>
          <a:p>
            <a:pPr algn="ctr"/>
            <a:r>
              <a:rPr lang="en-US" sz="2600">
                <a:latin typeface="Arial" charset="0"/>
              </a:rPr>
              <a:t>Bogor Agricultural University (IPB), Indonesia.</a:t>
            </a:r>
          </a:p>
          <a:p>
            <a:pPr algn="ctr"/>
            <a:endParaRPr lang="en-US" sz="2600">
              <a:latin typeface="Arial" charset="0"/>
            </a:endParaRPr>
          </a:p>
          <a:p>
            <a:r>
              <a:rPr lang="en-US" sz="2600">
                <a:latin typeface="Arial" charset="0"/>
              </a:rPr>
              <a:t> </a:t>
            </a:r>
            <a:r>
              <a:rPr lang="en-US" sz="2600">
                <a:solidFill>
                  <a:schemeClr val="tx2"/>
                </a:solidFill>
                <a:latin typeface="Arial" charset="0"/>
              </a:rPr>
              <a:t>Purpose</a:t>
            </a:r>
            <a:r>
              <a:rPr lang="en-US" sz="2600">
                <a:latin typeface="Arial" charset="0"/>
              </a:rPr>
              <a:t>:  To serve as a primate resource and conservation</a:t>
            </a:r>
          </a:p>
          <a:p>
            <a:r>
              <a:rPr lang="en-US" sz="2600">
                <a:latin typeface="Arial" charset="0"/>
              </a:rPr>
              <a:t>                  program - to provide monkeys (</a:t>
            </a:r>
            <a:r>
              <a:rPr lang="en-US" i="1">
                <a:latin typeface="Arial" charset="0"/>
              </a:rPr>
              <a:t>Macaca fascicularis</a:t>
            </a:r>
            <a:r>
              <a:rPr lang="en-US" sz="2600">
                <a:latin typeface="Arial" charset="0"/>
              </a:rPr>
              <a:t>) </a:t>
            </a:r>
          </a:p>
          <a:p>
            <a:r>
              <a:rPr lang="en-US" sz="2600">
                <a:latin typeface="Arial" charset="0"/>
              </a:rPr>
              <a:t>                  for biomedical research (e.g., AIDS, heart disease,</a:t>
            </a:r>
          </a:p>
          <a:p>
            <a:r>
              <a:rPr lang="en-US" sz="2600">
                <a:latin typeface="Arial" charset="0"/>
              </a:rPr>
              <a:t>                  etc.) while contributing to Indonesia’s primate </a:t>
            </a:r>
          </a:p>
          <a:p>
            <a:r>
              <a:rPr lang="en-US" sz="2600">
                <a:latin typeface="Arial" charset="0"/>
              </a:rPr>
              <a:t>                  conservation efforts.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990600" y="990600"/>
            <a:ext cx="8534400" cy="4267200"/>
          </a:xfrm>
        </p:spPr>
        <p:txBody>
          <a:bodyPr/>
          <a:lstStyle/>
          <a:p>
            <a:pPr algn="l"/>
            <a:r>
              <a:rPr lang="en-US" sz="2600">
                <a:solidFill>
                  <a:schemeClr val="tx1"/>
                </a:solidFill>
                <a:latin typeface="Arial" charset="0"/>
              </a:rPr>
              <a:t>The concept for the Tinjil Island NHBF originated, in part, from a 1981 meeting convened by the World Health Organization (WHO) to address the feasibility of establishing national programs in habitat countries to help manage primate populations as </a:t>
            </a:r>
            <a:r>
              <a:rPr lang="en-US" sz="2600" b="1">
                <a:solidFill>
                  <a:schemeClr val="tx1"/>
                </a:solidFill>
                <a:latin typeface="Arial" charset="0"/>
              </a:rPr>
              <a:t>sustainable</a:t>
            </a:r>
            <a:r>
              <a:rPr lang="en-US" sz="2600">
                <a:solidFill>
                  <a:schemeClr val="tx1"/>
                </a:solidFill>
                <a:latin typeface="Arial" charset="0"/>
              </a:rPr>
              <a:t> or “</a:t>
            </a:r>
            <a:r>
              <a:rPr lang="en-US" sz="2600" b="1">
                <a:solidFill>
                  <a:schemeClr val="tx1"/>
                </a:solidFill>
                <a:latin typeface="Arial" charset="0"/>
              </a:rPr>
              <a:t>renewable</a:t>
            </a:r>
            <a:r>
              <a:rPr lang="en-US" sz="2600">
                <a:solidFill>
                  <a:schemeClr val="tx1"/>
                </a:solidFill>
                <a:latin typeface="Arial" charset="0"/>
              </a:rPr>
              <a:t>” resources.</a:t>
            </a:r>
            <a:br>
              <a:rPr lang="en-US" sz="2600">
                <a:solidFill>
                  <a:schemeClr val="tx1"/>
                </a:solidFill>
                <a:latin typeface="Arial" charset="0"/>
              </a:rPr>
            </a:br>
            <a:br>
              <a:rPr lang="en-US" sz="1600">
                <a:solidFill>
                  <a:schemeClr val="tx1"/>
                </a:solidFill>
                <a:latin typeface="Arial" charset="0"/>
              </a:rPr>
            </a:br>
            <a:br>
              <a:rPr lang="en-US" sz="1600">
                <a:solidFill>
                  <a:schemeClr val="tx1"/>
                </a:solidFill>
                <a:latin typeface="Arial" charset="0"/>
              </a:rPr>
            </a:br>
            <a:r>
              <a:rPr lang="en-US" sz="2600">
                <a:solidFill>
                  <a:schemeClr val="tx1"/>
                </a:solidFill>
                <a:latin typeface="Arial" charset="0"/>
              </a:rPr>
              <a:t>The objective:  to ensure the permanent conservation of the various species and maintain the supply of primates for essential biomedical  research.</a:t>
            </a:r>
            <a:endParaRPr lang="en-US" sz="2400">
              <a:latin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762000" y="304800"/>
            <a:ext cx="8743950" cy="990600"/>
          </a:xfrm>
        </p:spPr>
        <p:txBody>
          <a:bodyPr/>
          <a:lstStyle/>
          <a:p>
            <a:r>
              <a:rPr lang="en-US" sz="3200">
                <a:latin typeface="Arial" charset="0"/>
              </a:rPr>
              <a:t>Tinjil Island NHBF - Background Information</a:t>
            </a:r>
            <a:endParaRPr lang="en-US">
              <a:latin typeface="Arial" charset="0"/>
            </a:endParaRPr>
          </a:p>
        </p:txBody>
      </p:sp>
      <p:sp>
        <p:nvSpPr>
          <p:cNvPr id="206851" name="Rectangle 3"/>
          <p:cNvSpPr>
            <a:spLocks noGrp="1" noChangeArrowheads="1"/>
          </p:cNvSpPr>
          <p:nvPr>
            <p:ph type="body" idx="1"/>
          </p:nvPr>
        </p:nvSpPr>
        <p:spPr>
          <a:xfrm>
            <a:off x="609600" y="1600200"/>
            <a:ext cx="8743950" cy="4495800"/>
          </a:xfrm>
        </p:spPr>
        <p:txBody>
          <a:bodyPr/>
          <a:lstStyle/>
          <a:p>
            <a:r>
              <a:rPr lang="en-US" sz="2600">
                <a:latin typeface="Arial" charset="0"/>
              </a:rPr>
              <a:t>Tinjil Island is approximately 600 ha in size and is located</a:t>
            </a:r>
          </a:p>
          <a:p>
            <a:r>
              <a:rPr lang="en-US" sz="2600">
                <a:latin typeface="Arial" charset="0"/>
              </a:rPr>
              <a:t>16 km off the south coast of West Java</a:t>
            </a:r>
            <a:r>
              <a:rPr lang="en-US">
                <a:latin typeface="Arial" charset="0"/>
              </a:rPr>
              <a:t>.</a:t>
            </a:r>
          </a:p>
          <a:p>
            <a:endParaRPr lang="en-US">
              <a:latin typeface="Arial" charset="0"/>
            </a:endParaRPr>
          </a:p>
          <a:p>
            <a:r>
              <a:rPr lang="en-US" sz="2600">
                <a:latin typeface="Arial" charset="0"/>
              </a:rPr>
              <a:t>The island consists</a:t>
            </a:r>
          </a:p>
          <a:p>
            <a:r>
              <a:rPr lang="en-US" sz="2600">
                <a:latin typeface="Arial" charset="0"/>
              </a:rPr>
              <a:t>of lowland tropical</a:t>
            </a:r>
          </a:p>
          <a:p>
            <a:r>
              <a:rPr lang="en-US" sz="2600">
                <a:latin typeface="Arial" charset="0"/>
              </a:rPr>
              <a:t>rainforest and coastal</a:t>
            </a:r>
          </a:p>
          <a:p>
            <a:r>
              <a:rPr lang="en-US" sz="2600">
                <a:latin typeface="Arial" charset="0"/>
              </a:rPr>
              <a:t>vegetation.</a:t>
            </a:r>
            <a:r>
              <a:rPr lang="en-US">
                <a:latin typeface="Arial" charset="0"/>
              </a:rPr>
              <a:t> </a:t>
            </a:r>
          </a:p>
        </p:txBody>
      </p:sp>
      <p:pic>
        <p:nvPicPr>
          <p:cNvPr id="206852" name="Picture 4" descr="slide6"/>
          <p:cNvPicPr>
            <a:picLocks noChangeAspect="1" noChangeArrowheads="1"/>
          </p:cNvPicPr>
          <p:nvPr/>
        </p:nvPicPr>
        <p:blipFill>
          <a:blip r:embed="rId2" cstate="print"/>
          <a:srcRect/>
          <a:stretch>
            <a:fillRect/>
          </a:stretch>
        </p:blipFill>
        <p:spPr bwMode="auto">
          <a:xfrm>
            <a:off x="4114800" y="2667000"/>
            <a:ext cx="6167438" cy="4191000"/>
          </a:xfrm>
          <a:prstGeom prst="rect">
            <a:avLst/>
          </a:prstGeom>
          <a:noFill/>
          <a:ln w="34925">
            <a:solidFill>
              <a:schemeClr val="bg2"/>
            </a:solid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838200" y="152400"/>
            <a:ext cx="8743950" cy="685800"/>
          </a:xfrm>
        </p:spPr>
        <p:txBody>
          <a:bodyPr/>
          <a:lstStyle/>
          <a:p>
            <a:r>
              <a:rPr lang="en-US" sz="3200">
                <a:latin typeface="Arial" charset="0"/>
              </a:rPr>
              <a:t>Tinjil Island NHBF - Background Information</a:t>
            </a:r>
          </a:p>
        </p:txBody>
      </p:sp>
      <p:sp>
        <p:nvSpPr>
          <p:cNvPr id="182275" name="Rectangle 3"/>
          <p:cNvSpPr>
            <a:spLocks noGrp="1" noChangeArrowheads="1"/>
          </p:cNvSpPr>
          <p:nvPr>
            <p:ph type="body" idx="1"/>
          </p:nvPr>
        </p:nvSpPr>
        <p:spPr>
          <a:xfrm>
            <a:off x="762000" y="1066800"/>
            <a:ext cx="9144000" cy="4648200"/>
          </a:xfrm>
        </p:spPr>
        <p:txBody>
          <a:bodyPr/>
          <a:lstStyle/>
          <a:p>
            <a:r>
              <a:rPr lang="en-US" sz="2600" dirty="0">
                <a:latin typeface="Arial" charset="0"/>
              </a:rPr>
              <a:t>Between 1988 and 1994, 520 adult</a:t>
            </a:r>
          </a:p>
          <a:p>
            <a:r>
              <a:rPr lang="en-US" sz="2600" dirty="0" err="1">
                <a:latin typeface="Arial" charset="0"/>
              </a:rPr>
              <a:t>longtailed</a:t>
            </a:r>
            <a:r>
              <a:rPr lang="en-US" sz="2600" dirty="0">
                <a:latin typeface="Arial" charset="0"/>
              </a:rPr>
              <a:t> macaques (</a:t>
            </a:r>
            <a:r>
              <a:rPr lang="en-US" sz="2600" i="1" dirty="0">
                <a:latin typeface="Arial" charset="0"/>
              </a:rPr>
              <a:t>M. </a:t>
            </a:r>
            <a:r>
              <a:rPr lang="en-US" sz="2600" i="1" dirty="0" err="1">
                <a:latin typeface="Arial" charset="0"/>
              </a:rPr>
              <a:t>fascicularis</a:t>
            </a:r>
            <a:r>
              <a:rPr lang="en-US" sz="2600" dirty="0">
                <a:latin typeface="Arial" charset="0"/>
              </a:rPr>
              <a:t>)</a:t>
            </a:r>
          </a:p>
          <a:p>
            <a:r>
              <a:rPr lang="en-US" sz="2600" dirty="0">
                <a:latin typeface="Arial" charset="0"/>
              </a:rPr>
              <a:t>were released onto </a:t>
            </a:r>
            <a:r>
              <a:rPr lang="en-US" sz="2600" dirty="0" err="1">
                <a:latin typeface="Arial" charset="0"/>
              </a:rPr>
              <a:t>Tinjil</a:t>
            </a:r>
            <a:r>
              <a:rPr lang="en-US" sz="2600" dirty="0">
                <a:latin typeface="Arial" charset="0"/>
              </a:rPr>
              <a:t> Island</a:t>
            </a:r>
            <a:r>
              <a:rPr lang="en-US" dirty="0">
                <a:latin typeface="Arial" charset="0"/>
              </a:rPr>
              <a:t>.</a:t>
            </a:r>
            <a:endParaRPr lang="en-US" sz="1400" dirty="0">
              <a:latin typeface="Arial" charset="0"/>
            </a:endParaRPr>
          </a:p>
          <a:p>
            <a:endParaRPr lang="en-US" sz="1000" dirty="0">
              <a:latin typeface="Arial" charset="0"/>
            </a:endParaRPr>
          </a:p>
          <a:p>
            <a:endParaRPr lang="en-US" sz="1000" dirty="0">
              <a:latin typeface="Arial" charset="0"/>
            </a:endParaRPr>
          </a:p>
          <a:p>
            <a:r>
              <a:rPr lang="en-US" dirty="0">
                <a:latin typeface="Arial" charset="0"/>
              </a:rPr>
              <a:t>                                            </a:t>
            </a:r>
            <a:r>
              <a:rPr lang="en-US" sz="2600" dirty="0">
                <a:latin typeface="Arial" charset="0"/>
              </a:rPr>
              <a:t>To date, &gt;3000 progeny have been</a:t>
            </a:r>
          </a:p>
          <a:p>
            <a:r>
              <a:rPr lang="en-US" sz="2600" dirty="0">
                <a:latin typeface="Arial" charset="0"/>
              </a:rPr>
              <a:t>                                         removed from the island for use </a:t>
            </a:r>
          </a:p>
          <a:p>
            <a:r>
              <a:rPr lang="en-US" sz="2600" dirty="0">
                <a:latin typeface="Arial" charset="0"/>
              </a:rPr>
              <a:t>                                         in biomedical research (AIDS, </a:t>
            </a:r>
          </a:p>
          <a:p>
            <a:r>
              <a:rPr lang="en-US" sz="2600" dirty="0">
                <a:latin typeface="Arial" charset="0"/>
              </a:rPr>
              <a:t>                                         malaria, dengue fever, etc.).</a:t>
            </a:r>
            <a:endParaRPr lang="en-US" dirty="0">
              <a:latin typeface="Arial" charset="0"/>
            </a:endParaRPr>
          </a:p>
          <a:p>
            <a:endParaRPr lang="en-US" sz="2600" dirty="0">
              <a:latin typeface="Arial" charset="0"/>
            </a:endParaRPr>
          </a:p>
          <a:p>
            <a:r>
              <a:rPr lang="en-US" dirty="0">
                <a:latin typeface="Arial" charset="0"/>
              </a:rPr>
              <a:t> </a:t>
            </a:r>
            <a:r>
              <a:rPr lang="en-US" sz="2600" dirty="0">
                <a:latin typeface="Arial" charset="0"/>
              </a:rPr>
              <a:t>The current population size is  </a:t>
            </a:r>
          </a:p>
          <a:p>
            <a:r>
              <a:rPr lang="en-US" sz="2600" dirty="0">
                <a:latin typeface="Arial" charset="0"/>
              </a:rPr>
              <a:t> estimated at  1300 monkeys</a:t>
            </a:r>
            <a:r>
              <a:rPr lang="en-US" dirty="0">
                <a:latin typeface="Arial" charset="0"/>
              </a:rPr>
              <a:t>.</a:t>
            </a:r>
          </a:p>
          <a:p>
            <a:endParaRPr lang="en-US" dirty="0">
              <a:latin typeface="Arial" charset="0"/>
            </a:endParaRPr>
          </a:p>
          <a:p>
            <a:endParaRPr lang="en-US" dirty="0">
              <a:latin typeface="Arial" charset="0"/>
            </a:endParaRPr>
          </a:p>
        </p:txBody>
      </p:sp>
      <p:pic>
        <p:nvPicPr>
          <p:cNvPr id="182276" name="Picture 4" descr="slide8"/>
          <p:cNvPicPr>
            <a:picLocks noChangeAspect="1" noChangeArrowheads="1"/>
          </p:cNvPicPr>
          <p:nvPr/>
        </p:nvPicPr>
        <p:blipFill>
          <a:blip r:embed="rId2" cstate="print"/>
          <a:srcRect/>
          <a:stretch>
            <a:fillRect/>
          </a:stretch>
        </p:blipFill>
        <p:spPr bwMode="auto">
          <a:xfrm>
            <a:off x="6057900" y="4876800"/>
            <a:ext cx="3048000" cy="1828800"/>
          </a:xfrm>
          <a:prstGeom prst="rect">
            <a:avLst/>
          </a:prstGeom>
          <a:noFill/>
        </p:spPr>
      </p:pic>
      <p:pic>
        <p:nvPicPr>
          <p:cNvPr id="182277" name="Picture 5" descr="slide48"/>
          <p:cNvPicPr>
            <a:picLocks noChangeAspect="1" noChangeArrowheads="1"/>
          </p:cNvPicPr>
          <p:nvPr/>
        </p:nvPicPr>
        <p:blipFill>
          <a:blip r:embed="rId3" cstate="print"/>
          <a:srcRect/>
          <a:stretch>
            <a:fillRect/>
          </a:stretch>
        </p:blipFill>
        <p:spPr bwMode="auto">
          <a:xfrm>
            <a:off x="6400800" y="914400"/>
            <a:ext cx="2895600" cy="1876425"/>
          </a:xfrm>
          <a:prstGeom prst="rect">
            <a:avLst/>
          </a:prstGeom>
          <a:noFill/>
        </p:spPr>
      </p:pic>
      <p:pic>
        <p:nvPicPr>
          <p:cNvPr id="182278" name="Picture 6" descr="slide50"/>
          <p:cNvPicPr>
            <a:picLocks noChangeAspect="1" noChangeArrowheads="1"/>
          </p:cNvPicPr>
          <p:nvPr/>
        </p:nvPicPr>
        <p:blipFill>
          <a:blip r:embed="rId4" cstate="print"/>
          <a:srcRect/>
          <a:stretch>
            <a:fillRect/>
          </a:stretch>
        </p:blipFill>
        <p:spPr bwMode="auto">
          <a:xfrm>
            <a:off x="1447800" y="2819400"/>
            <a:ext cx="2971800" cy="1954213"/>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762000" y="0"/>
            <a:ext cx="8534400" cy="990600"/>
          </a:xfrm>
        </p:spPr>
        <p:txBody>
          <a:bodyPr/>
          <a:lstStyle/>
          <a:p>
            <a:r>
              <a:rPr lang="en-US" sz="4400" b="1" dirty="0">
                <a:solidFill>
                  <a:srgbClr val="FFC000"/>
                </a:solidFill>
                <a:latin typeface="Arial" charset="0"/>
              </a:rPr>
              <a:t>Breeding</a:t>
            </a:r>
            <a:r>
              <a:rPr lang="en-US" sz="4400" b="1" dirty="0">
                <a:solidFill>
                  <a:srgbClr val="FFC000"/>
                </a:solidFill>
              </a:rPr>
              <a:t> Programs</a:t>
            </a:r>
          </a:p>
        </p:txBody>
      </p:sp>
      <p:sp>
        <p:nvSpPr>
          <p:cNvPr id="227331" name="Rectangle 3"/>
          <p:cNvSpPr>
            <a:spLocks noGrp="1" noChangeArrowheads="1"/>
          </p:cNvSpPr>
          <p:nvPr>
            <p:ph type="body" idx="1"/>
          </p:nvPr>
        </p:nvSpPr>
        <p:spPr>
          <a:xfrm>
            <a:off x="152400" y="990600"/>
            <a:ext cx="9906000" cy="5029200"/>
          </a:xfrm>
        </p:spPr>
        <p:txBody>
          <a:bodyPr/>
          <a:lstStyle/>
          <a:p>
            <a:r>
              <a:rPr lang="en-US" sz="2600" dirty="0">
                <a:latin typeface="Arial" charset="0"/>
              </a:rPr>
              <a:t>Breeding Programs represent an important conservation strategy.</a:t>
            </a:r>
          </a:p>
          <a:p>
            <a:endParaRPr lang="en-US" sz="800" dirty="0">
              <a:latin typeface="Arial" charset="0"/>
            </a:endParaRPr>
          </a:p>
          <a:p>
            <a:endParaRPr lang="en-US" sz="1200" dirty="0">
              <a:solidFill>
                <a:schemeClr val="tx2"/>
              </a:solidFill>
              <a:latin typeface="Arial" charset="0"/>
            </a:endParaRPr>
          </a:p>
          <a:p>
            <a:r>
              <a:rPr lang="en-US" dirty="0">
                <a:solidFill>
                  <a:schemeClr val="tx2"/>
                </a:solidFill>
                <a:latin typeface="Arial" charset="0"/>
              </a:rPr>
              <a:t>Where</a:t>
            </a:r>
            <a:r>
              <a:rPr lang="en-US" dirty="0">
                <a:latin typeface="Arial" charset="0"/>
              </a:rPr>
              <a:t>:  Zoos,  Universities,  Research Centers, etc. </a:t>
            </a:r>
          </a:p>
          <a:p>
            <a:r>
              <a:rPr lang="en-US" dirty="0">
                <a:solidFill>
                  <a:schemeClr val="tx2"/>
                </a:solidFill>
                <a:latin typeface="Arial" charset="0"/>
              </a:rPr>
              <a:t>Types of breeding programs</a:t>
            </a:r>
            <a:r>
              <a:rPr lang="en-US" dirty="0">
                <a:latin typeface="Arial" charset="0"/>
              </a:rPr>
              <a:t>: captive breeding,  natural habitat breeding </a:t>
            </a:r>
          </a:p>
          <a:p>
            <a:endParaRPr lang="en-US" dirty="0">
              <a:latin typeface="Arial" charset="0"/>
            </a:endParaRPr>
          </a:p>
          <a:p>
            <a:r>
              <a:rPr lang="en-US" sz="2600" u="sng" dirty="0">
                <a:solidFill>
                  <a:schemeClr val="tx2"/>
                </a:solidFill>
                <a:latin typeface="Arial" charset="0"/>
              </a:rPr>
              <a:t>Objectives</a:t>
            </a:r>
            <a:r>
              <a:rPr lang="en-US" sz="2600" dirty="0">
                <a:latin typeface="Arial" charset="0"/>
              </a:rPr>
              <a:t>:</a:t>
            </a:r>
          </a:p>
          <a:p>
            <a:r>
              <a:rPr lang="en-US" sz="2600" dirty="0">
                <a:latin typeface="Arial" charset="0"/>
              </a:rPr>
              <a:t>1. To ensure the existence of endangered species that are on the verge of extinction.</a:t>
            </a:r>
          </a:p>
          <a:p>
            <a:endParaRPr lang="en-US" sz="1200" dirty="0">
              <a:latin typeface="Arial" charset="0"/>
            </a:endParaRPr>
          </a:p>
          <a:p>
            <a:r>
              <a:rPr lang="en-US" sz="2600" dirty="0">
                <a:latin typeface="Arial" charset="0"/>
              </a:rPr>
              <a:t>2. To facilitate the re-establishment of populations in the wild via reintroduction. </a:t>
            </a:r>
          </a:p>
          <a:p>
            <a:endParaRPr lang="en-US" sz="1200" dirty="0">
              <a:latin typeface="Arial" charset="0"/>
            </a:endParaRPr>
          </a:p>
          <a:p>
            <a:r>
              <a:rPr lang="en-US" sz="2600" dirty="0">
                <a:latin typeface="Arial" charset="0"/>
              </a:rPr>
              <a:t>3. To ensure animal resources for research (thus eliminating capture from wild populations.</a:t>
            </a:r>
          </a:p>
          <a:p>
            <a:r>
              <a:rPr lang="en-US" sz="2600" dirty="0">
                <a:latin typeface="Arial" charset="0"/>
              </a:rPr>
              <a:t> </a:t>
            </a:r>
          </a:p>
        </p:txBody>
      </p:sp>
      <p:sp>
        <p:nvSpPr>
          <p:cNvPr id="228360" name="Rectangle 1032"/>
          <p:cNvSpPr>
            <a:spLocks noChangeArrowheads="1"/>
          </p:cNvSpPr>
          <p:nvPr/>
        </p:nvSpPr>
        <p:spPr bwMode="auto">
          <a:xfrm>
            <a:off x="9040813" y="182563"/>
            <a:ext cx="1077912" cy="304800"/>
          </a:xfrm>
          <a:prstGeom prst="rect">
            <a:avLst/>
          </a:prstGeom>
          <a:noFill/>
          <a:ln w="12700" cap="sq">
            <a:noFill/>
            <a:miter lim="800000"/>
            <a:headEnd/>
            <a:tailEnd/>
          </a:ln>
          <a:effectLst/>
        </p:spPr>
        <p:txBody>
          <a:bodyPr wrap="none" anchor="ctr">
            <a:spAutoFit/>
          </a:bodyPr>
          <a:lstStyle/>
          <a:p>
            <a:pPr algn="l"/>
            <a:r>
              <a:rPr lang="en-US" sz="1400" b="1">
                <a:solidFill>
                  <a:schemeClr val="tx1"/>
                </a:solidFill>
                <a:ea typeface="Times New Roman" pitchFamily="18" charset="0"/>
                <a:cs typeface="Arial" charset="0"/>
              </a:rPr>
              <a:t>© R. KYES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r>
              <a:rPr lang="en-US" sz="3200">
                <a:latin typeface="Arial" charset="0"/>
              </a:rPr>
              <a:t>Considerations for selecting an island as a </a:t>
            </a:r>
            <a:br>
              <a:rPr lang="en-US" sz="3200">
                <a:latin typeface="Arial" charset="0"/>
              </a:rPr>
            </a:br>
            <a:r>
              <a:rPr lang="en-US" sz="3200">
                <a:latin typeface="Arial" charset="0"/>
              </a:rPr>
              <a:t>natural habitat breeding facility or sanctuary</a:t>
            </a:r>
            <a:endParaRPr lang="en-US" sz="4400">
              <a:latin typeface="Arial" charset="0"/>
            </a:endParaRPr>
          </a:p>
        </p:txBody>
      </p:sp>
      <p:sp>
        <p:nvSpPr>
          <p:cNvPr id="207875" name="Rectangle 3"/>
          <p:cNvSpPr>
            <a:spLocks noGrp="1" noChangeArrowheads="1"/>
          </p:cNvSpPr>
          <p:nvPr>
            <p:ph type="body" idx="1"/>
          </p:nvPr>
        </p:nvSpPr>
        <p:spPr>
          <a:xfrm>
            <a:off x="228600" y="1905000"/>
            <a:ext cx="9829800" cy="4495800"/>
          </a:xfrm>
        </p:spPr>
        <p:txBody>
          <a:bodyPr/>
          <a:lstStyle/>
          <a:p>
            <a:pPr>
              <a:buFontTx/>
              <a:buChar char="•"/>
            </a:pPr>
            <a:r>
              <a:rPr lang="en-US" sz="2600">
                <a:latin typeface="Arial" charset="0"/>
              </a:rPr>
              <a:t>Suitable Habitat</a:t>
            </a:r>
            <a:r>
              <a:rPr lang="en-US">
                <a:latin typeface="Arial" charset="0"/>
              </a:rPr>
              <a:t> (</a:t>
            </a:r>
            <a:r>
              <a:rPr lang="en-US" sz="2300">
                <a:latin typeface="Arial" charset="0"/>
              </a:rPr>
              <a:t>Natural food/water sources, competitors, predators</a:t>
            </a:r>
            <a:r>
              <a:rPr lang="en-US">
                <a:latin typeface="Arial" charset="0"/>
              </a:rPr>
              <a:t>) </a:t>
            </a:r>
          </a:p>
          <a:p>
            <a:endParaRPr lang="en-US">
              <a:latin typeface="Arial" charset="0"/>
            </a:endParaRPr>
          </a:p>
          <a:p>
            <a:endParaRPr lang="en-US"/>
          </a:p>
          <a:p>
            <a:endParaRPr lang="en-US"/>
          </a:p>
          <a:p>
            <a:endParaRPr lang="en-US"/>
          </a:p>
        </p:txBody>
      </p:sp>
      <p:pic>
        <p:nvPicPr>
          <p:cNvPr id="207880" name="Picture 8" descr="slide33a"/>
          <p:cNvPicPr>
            <a:picLocks noChangeAspect="1" noChangeArrowheads="1"/>
          </p:cNvPicPr>
          <p:nvPr/>
        </p:nvPicPr>
        <p:blipFill>
          <a:blip r:embed="rId2" cstate="print"/>
          <a:srcRect/>
          <a:stretch>
            <a:fillRect/>
          </a:stretch>
        </p:blipFill>
        <p:spPr bwMode="auto">
          <a:xfrm>
            <a:off x="5791200" y="3962400"/>
            <a:ext cx="4114800" cy="2651125"/>
          </a:xfrm>
          <a:prstGeom prst="rect">
            <a:avLst/>
          </a:prstGeom>
          <a:noFill/>
        </p:spPr>
      </p:pic>
      <p:pic>
        <p:nvPicPr>
          <p:cNvPr id="207881" name="Picture 9" descr="slide40"/>
          <p:cNvPicPr>
            <a:picLocks noChangeAspect="1" noChangeArrowheads="1"/>
          </p:cNvPicPr>
          <p:nvPr/>
        </p:nvPicPr>
        <p:blipFill>
          <a:blip r:embed="rId3" cstate="print"/>
          <a:srcRect/>
          <a:stretch>
            <a:fillRect/>
          </a:stretch>
        </p:blipFill>
        <p:spPr bwMode="auto">
          <a:xfrm>
            <a:off x="381000" y="3225800"/>
            <a:ext cx="4648200" cy="3092450"/>
          </a:xfrm>
          <a:prstGeom prst="rect">
            <a:avLst/>
          </a:prstGeom>
          <a:noFill/>
        </p:spPr>
      </p:pic>
      <p:pic>
        <p:nvPicPr>
          <p:cNvPr id="207876" name="Picture 4" descr="slide44"/>
          <p:cNvPicPr>
            <a:picLocks noChangeAspect="1" noChangeArrowheads="1"/>
          </p:cNvPicPr>
          <p:nvPr/>
        </p:nvPicPr>
        <p:blipFill>
          <a:blip r:embed="rId4" cstate="print"/>
          <a:srcRect/>
          <a:stretch>
            <a:fillRect/>
          </a:stretch>
        </p:blipFill>
        <p:spPr bwMode="auto">
          <a:xfrm>
            <a:off x="4038600" y="2590800"/>
            <a:ext cx="3886200" cy="2587625"/>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z="3200">
                <a:latin typeface="Arial" charset="0"/>
              </a:rPr>
              <a:t>Considerations for selecting an island as a </a:t>
            </a:r>
            <a:br>
              <a:rPr lang="en-US" sz="3200">
                <a:latin typeface="Arial" charset="0"/>
              </a:rPr>
            </a:br>
            <a:r>
              <a:rPr lang="en-US" sz="3200">
                <a:latin typeface="Arial" charset="0"/>
              </a:rPr>
              <a:t>natural habitat breeding facility or sanctuary</a:t>
            </a:r>
            <a:endParaRPr lang="en-US" sz="4400">
              <a:latin typeface="Arial" charset="0"/>
            </a:endParaRPr>
          </a:p>
        </p:txBody>
      </p:sp>
      <p:sp>
        <p:nvSpPr>
          <p:cNvPr id="208899" name="Rectangle 3"/>
          <p:cNvSpPr>
            <a:spLocks noGrp="1" noChangeArrowheads="1"/>
          </p:cNvSpPr>
          <p:nvPr>
            <p:ph type="body" idx="1"/>
          </p:nvPr>
        </p:nvSpPr>
        <p:spPr>
          <a:xfrm>
            <a:off x="228600" y="1828800"/>
            <a:ext cx="9829800" cy="4495800"/>
          </a:xfrm>
        </p:spPr>
        <p:txBody>
          <a:bodyPr/>
          <a:lstStyle/>
          <a:p>
            <a:pPr>
              <a:buFontTx/>
              <a:buChar char="•"/>
            </a:pPr>
            <a:r>
              <a:rPr lang="en-US" sz="2600">
                <a:latin typeface="Arial" charset="0"/>
              </a:rPr>
              <a:t>Accessibility and Logistical Support</a:t>
            </a:r>
          </a:p>
          <a:p>
            <a:endParaRPr lang="en-US">
              <a:latin typeface="Arial" charset="0"/>
            </a:endParaRPr>
          </a:p>
          <a:p>
            <a:endParaRPr lang="en-US" sz="2600"/>
          </a:p>
          <a:p>
            <a:endParaRPr lang="en-US"/>
          </a:p>
          <a:p>
            <a:endParaRPr lang="en-US"/>
          </a:p>
        </p:txBody>
      </p:sp>
      <p:pic>
        <p:nvPicPr>
          <p:cNvPr id="208901" name="Picture 5" descr="slide16"/>
          <p:cNvPicPr>
            <a:picLocks noChangeAspect="1" noChangeArrowheads="1"/>
          </p:cNvPicPr>
          <p:nvPr/>
        </p:nvPicPr>
        <p:blipFill>
          <a:blip r:embed="rId2" cstate="print"/>
          <a:srcRect/>
          <a:stretch>
            <a:fillRect/>
          </a:stretch>
        </p:blipFill>
        <p:spPr bwMode="auto">
          <a:xfrm>
            <a:off x="5867400" y="3810000"/>
            <a:ext cx="4191000" cy="2849563"/>
          </a:xfrm>
          <a:prstGeom prst="rect">
            <a:avLst/>
          </a:prstGeom>
          <a:noFill/>
        </p:spPr>
      </p:pic>
      <p:pic>
        <p:nvPicPr>
          <p:cNvPr id="208903" name="Picture 7" descr="slide11"/>
          <p:cNvPicPr>
            <a:picLocks noChangeAspect="1" noChangeArrowheads="1"/>
          </p:cNvPicPr>
          <p:nvPr/>
        </p:nvPicPr>
        <p:blipFill>
          <a:blip r:embed="rId3" cstate="print"/>
          <a:srcRect/>
          <a:stretch>
            <a:fillRect/>
          </a:stretch>
        </p:blipFill>
        <p:spPr bwMode="auto">
          <a:xfrm>
            <a:off x="304800" y="3733800"/>
            <a:ext cx="4191000" cy="2798763"/>
          </a:xfrm>
          <a:prstGeom prst="rect">
            <a:avLst/>
          </a:prstGeom>
          <a:noFill/>
        </p:spPr>
      </p:pic>
      <p:pic>
        <p:nvPicPr>
          <p:cNvPr id="208900" name="Picture 4" descr="primata"/>
          <p:cNvPicPr>
            <a:picLocks noChangeAspect="1" noChangeArrowheads="1"/>
          </p:cNvPicPr>
          <p:nvPr/>
        </p:nvPicPr>
        <p:blipFill>
          <a:blip r:embed="rId4" cstate="print"/>
          <a:srcRect/>
          <a:stretch>
            <a:fillRect/>
          </a:stretch>
        </p:blipFill>
        <p:spPr bwMode="auto">
          <a:xfrm>
            <a:off x="2895600" y="2489200"/>
            <a:ext cx="4114800" cy="27432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1026"/>
          <p:cNvSpPr>
            <a:spLocks noGrp="1" noChangeArrowheads="1"/>
          </p:cNvSpPr>
          <p:nvPr>
            <p:ph type="title"/>
          </p:nvPr>
        </p:nvSpPr>
        <p:spPr/>
        <p:txBody>
          <a:bodyPr/>
          <a:lstStyle/>
          <a:p>
            <a:r>
              <a:rPr lang="en-US" sz="3200">
                <a:latin typeface="Arial" charset="0"/>
              </a:rPr>
              <a:t>Considerations for selecting an island as a </a:t>
            </a:r>
            <a:br>
              <a:rPr lang="en-US" sz="3200">
                <a:latin typeface="Arial" charset="0"/>
              </a:rPr>
            </a:br>
            <a:r>
              <a:rPr lang="en-US" sz="3200">
                <a:latin typeface="Arial" charset="0"/>
              </a:rPr>
              <a:t>natural habitat breeding facility or sanctuary</a:t>
            </a:r>
            <a:endParaRPr lang="en-US" sz="4400">
              <a:latin typeface="Arial" charset="0"/>
            </a:endParaRPr>
          </a:p>
        </p:txBody>
      </p:sp>
      <p:sp>
        <p:nvSpPr>
          <p:cNvPr id="211971" name="Rectangle 1027"/>
          <p:cNvSpPr>
            <a:spLocks noGrp="1" noChangeArrowheads="1"/>
          </p:cNvSpPr>
          <p:nvPr>
            <p:ph type="body" idx="1"/>
          </p:nvPr>
        </p:nvSpPr>
        <p:spPr>
          <a:xfrm>
            <a:off x="228600" y="1676400"/>
            <a:ext cx="9829800" cy="4495800"/>
          </a:xfrm>
        </p:spPr>
        <p:txBody>
          <a:bodyPr/>
          <a:lstStyle/>
          <a:p>
            <a:pPr>
              <a:buFontTx/>
              <a:buChar char="•"/>
            </a:pPr>
            <a:r>
              <a:rPr lang="en-US" sz="2600" dirty="0">
                <a:latin typeface="Arial" charset="0"/>
              </a:rPr>
              <a:t>Population Management</a:t>
            </a:r>
          </a:p>
          <a:p>
            <a:endParaRPr lang="en-US" dirty="0">
              <a:latin typeface="Arial" charset="0"/>
            </a:endParaRPr>
          </a:p>
          <a:p>
            <a:endParaRPr lang="en-US" dirty="0"/>
          </a:p>
        </p:txBody>
      </p:sp>
      <p:pic>
        <p:nvPicPr>
          <p:cNvPr id="211972" name="Picture 1028" descr="slide54"/>
          <p:cNvPicPr>
            <a:picLocks noChangeAspect="1" noChangeArrowheads="1"/>
          </p:cNvPicPr>
          <p:nvPr/>
        </p:nvPicPr>
        <p:blipFill>
          <a:blip r:embed="rId2" cstate="print"/>
          <a:srcRect/>
          <a:stretch>
            <a:fillRect/>
          </a:stretch>
        </p:blipFill>
        <p:spPr bwMode="auto">
          <a:xfrm>
            <a:off x="228600" y="2362200"/>
            <a:ext cx="4267200" cy="2916238"/>
          </a:xfrm>
          <a:prstGeom prst="rect">
            <a:avLst/>
          </a:prstGeom>
          <a:noFill/>
        </p:spPr>
      </p:pic>
      <p:pic>
        <p:nvPicPr>
          <p:cNvPr id="211974" name="Picture 1030" descr="slide62"/>
          <p:cNvPicPr>
            <a:picLocks noChangeAspect="1" noChangeArrowheads="1"/>
          </p:cNvPicPr>
          <p:nvPr/>
        </p:nvPicPr>
        <p:blipFill>
          <a:blip r:embed="rId3" cstate="print"/>
          <a:srcRect/>
          <a:stretch>
            <a:fillRect/>
          </a:stretch>
        </p:blipFill>
        <p:spPr bwMode="auto">
          <a:xfrm>
            <a:off x="3429000" y="2895600"/>
            <a:ext cx="4267200" cy="2971800"/>
          </a:xfrm>
          <a:prstGeom prst="rect">
            <a:avLst/>
          </a:prstGeom>
          <a:noFill/>
        </p:spPr>
      </p:pic>
      <p:pic>
        <p:nvPicPr>
          <p:cNvPr id="211976" name="Picture 1032" descr="charta"/>
          <p:cNvPicPr>
            <a:picLocks noChangeAspect="1" noChangeArrowheads="1"/>
          </p:cNvPicPr>
          <p:nvPr/>
        </p:nvPicPr>
        <p:blipFill>
          <a:blip r:embed="rId4" cstate="print"/>
          <a:srcRect/>
          <a:stretch>
            <a:fillRect/>
          </a:stretch>
        </p:blipFill>
        <p:spPr bwMode="auto">
          <a:xfrm>
            <a:off x="6096000" y="3657600"/>
            <a:ext cx="3962400" cy="2743200"/>
          </a:xfrm>
          <a:prstGeom prst="rect">
            <a:avLst/>
          </a:prstGeom>
          <a:noFill/>
          <a:ln w="31750">
            <a:solidFill>
              <a:schemeClr val="bg2"/>
            </a:solid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1" name="Picture 11" descr="injectionA"/>
          <p:cNvPicPr>
            <a:picLocks noChangeAspect="1" noChangeArrowheads="1"/>
          </p:cNvPicPr>
          <p:nvPr/>
        </p:nvPicPr>
        <p:blipFill>
          <a:blip r:embed="rId2" cstate="print"/>
          <a:srcRect/>
          <a:stretch>
            <a:fillRect/>
          </a:stretch>
        </p:blipFill>
        <p:spPr bwMode="auto">
          <a:xfrm>
            <a:off x="5943600" y="3962400"/>
            <a:ext cx="4114800" cy="2660650"/>
          </a:xfrm>
          <a:prstGeom prst="rect">
            <a:avLst/>
          </a:prstGeom>
          <a:noFill/>
        </p:spPr>
      </p:pic>
      <p:pic>
        <p:nvPicPr>
          <p:cNvPr id="215050" name="Picture 10" descr="slide57a"/>
          <p:cNvPicPr>
            <a:picLocks noChangeAspect="1" noChangeArrowheads="1"/>
          </p:cNvPicPr>
          <p:nvPr/>
        </p:nvPicPr>
        <p:blipFill>
          <a:blip r:embed="rId3" cstate="print"/>
          <a:srcRect/>
          <a:stretch>
            <a:fillRect/>
          </a:stretch>
        </p:blipFill>
        <p:spPr bwMode="auto">
          <a:xfrm>
            <a:off x="304800" y="3048000"/>
            <a:ext cx="4572000" cy="3165475"/>
          </a:xfrm>
          <a:prstGeom prst="rect">
            <a:avLst/>
          </a:prstGeom>
          <a:noFill/>
        </p:spPr>
      </p:pic>
      <p:sp>
        <p:nvSpPr>
          <p:cNvPr id="215042" name="Rectangle 2"/>
          <p:cNvSpPr>
            <a:spLocks noGrp="1" noChangeArrowheads="1"/>
          </p:cNvSpPr>
          <p:nvPr>
            <p:ph type="title"/>
          </p:nvPr>
        </p:nvSpPr>
        <p:spPr/>
        <p:txBody>
          <a:bodyPr/>
          <a:lstStyle/>
          <a:p>
            <a:r>
              <a:rPr lang="en-US" sz="3200">
                <a:latin typeface="Arial" charset="0"/>
              </a:rPr>
              <a:t>Considerations for selecting an island as a </a:t>
            </a:r>
            <a:br>
              <a:rPr lang="en-US" sz="3200">
                <a:latin typeface="Arial" charset="0"/>
              </a:rPr>
            </a:br>
            <a:r>
              <a:rPr lang="en-US" sz="3200">
                <a:latin typeface="Arial" charset="0"/>
              </a:rPr>
              <a:t>natural habitat breeding facility or sanctuary</a:t>
            </a:r>
            <a:endParaRPr lang="en-US" sz="4400">
              <a:latin typeface="Arial" charset="0"/>
            </a:endParaRPr>
          </a:p>
        </p:txBody>
      </p:sp>
      <p:sp>
        <p:nvSpPr>
          <p:cNvPr id="215043" name="Rectangle 3"/>
          <p:cNvSpPr>
            <a:spLocks noGrp="1" noChangeArrowheads="1"/>
          </p:cNvSpPr>
          <p:nvPr>
            <p:ph type="body" idx="1"/>
          </p:nvPr>
        </p:nvSpPr>
        <p:spPr>
          <a:xfrm>
            <a:off x="152400" y="1600200"/>
            <a:ext cx="9829800" cy="4495800"/>
          </a:xfrm>
        </p:spPr>
        <p:txBody>
          <a:bodyPr/>
          <a:lstStyle/>
          <a:p>
            <a:pPr>
              <a:buFontTx/>
              <a:buChar char="•"/>
            </a:pPr>
            <a:r>
              <a:rPr lang="en-US" sz="2600">
                <a:latin typeface="Arial" charset="0"/>
              </a:rPr>
              <a:t>Population Management</a:t>
            </a:r>
          </a:p>
          <a:p>
            <a:endParaRPr lang="en-US">
              <a:latin typeface="Arial" charset="0"/>
            </a:endParaRPr>
          </a:p>
          <a:p>
            <a:endParaRPr lang="en-US"/>
          </a:p>
        </p:txBody>
      </p:sp>
      <p:pic>
        <p:nvPicPr>
          <p:cNvPr id="215047" name="Picture 7" descr="slide43"/>
          <p:cNvPicPr>
            <a:picLocks noChangeAspect="1" noChangeArrowheads="1"/>
          </p:cNvPicPr>
          <p:nvPr/>
        </p:nvPicPr>
        <p:blipFill>
          <a:blip r:embed="rId4" cstate="print"/>
          <a:srcRect/>
          <a:stretch>
            <a:fillRect/>
          </a:stretch>
        </p:blipFill>
        <p:spPr bwMode="auto">
          <a:xfrm>
            <a:off x="3581400" y="2133600"/>
            <a:ext cx="4572000" cy="3132138"/>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762000" y="228600"/>
            <a:ext cx="8743950" cy="533400"/>
          </a:xfrm>
        </p:spPr>
        <p:txBody>
          <a:bodyPr/>
          <a:lstStyle/>
          <a:p>
            <a:r>
              <a:rPr lang="en-US">
                <a:latin typeface="Arial" charset="0"/>
              </a:rPr>
              <a:t>Summary</a:t>
            </a:r>
          </a:p>
        </p:txBody>
      </p:sp>
      <p:sp>
        <p:nvSpPr>
          <p:cNvPr id="190467" name="Rectangle 3"/>
          <p:cNvSpPr>
            <a:spLocks noGrp="1" noChangeArrowheads="1"/>
          </p:cNvSpPr>
          <p:nvPr>
            <p:ph type="body" idx="1"/>
          </p:nvPr>
        </p:nvSpPr>
        <p:spPr>
          <a:xfrm>
            <a:off x="381000" y="838200"/>
            <a:ext cx="9677400" cy="5867400"/>
          </a:xfrm>
        </p:spPr>
        <p:txBody>
          <a:bodyPr/>
          <a:lstStyle/>
          <a:p>
            <a:pPr>
              <a:buFontTx/>
              <a:buChar char="•"/>
            </a:pPr>
            <a:r>
              <a:rPr lang="en-US" sz="2500" dirty="0">
                <a:latin typeface="Arial" charset="0"/>
              </a:rPr>
              <a:t>Small islands within a species’ natural range are well-suited for use as  NHBFs.  Managing an introduced population of primates within the natural boundary of a free-ranging, natural habitat  provides particular benefit with respect to the primates’ health and well-being.</a:t>
            </a:r>
          </a:p>
          <a:p>
            <a:endParaRPr lang="en-US" sz="1200" dirty="0">
              <a:latin typeface="Arial" charset="0"/>
            </a:endParaRPr>
          </a:p>
          <a:p>
            <a:pPr>
              <a:buFontTx/>
              <a:buChar char="•"/>
            </a:pPr>
            <a:r>
              <a:rPr lang="en-US" sz="2500" dirty="0">
                <a:latin typeface="Arial" charset="0"/>
              </a:rPr>
              <a:t>The same environment that provides a free-ranging, largely </a:t>
            </a:r>
            <a:r>
              <a:rPr lang="en-US" sz="2500" dirty="0" err="1">
                <a:latin typeface="Arial" charset="0"/>
              </a:rPr>
              <a:t>unprovisioned</a:t>
            </a:r>
            <a:r>
              <a:rPr lang="en-US" sz="2500">
                <a:latin typeface="Arial" charset="0"/>
              </a:rPr>
              <a:t> existence can often make determination of exact population size and demographic variables difficult.  </a:t>
            </a:r>
            <a:r>
              <a:rPr lang="en-US" sz="2500" dirty="0">
                <a:latin typeface="Arial" charset="0"/>
              </a:rPr>
              <a:t>Therefore, special consideration must be given to establishing an effective population management plan.</a:t>
            </a:r>
          </a:p>
          <a:p>
            <a:pPr>
              <a:buFontTx/>
              <a:buChar char="•"/>
            </a:pPr>
            <a:endParaRPr lang="en-US" sz="1200" dirty="0">
              <a:latin typeface="Arial" charset="0"/>
            </a:endParaRPr>
          </a:p>
          <a:p>
            <a:pPr>
              <a:buFontTx/>
              <a:buChar char="•"/>
            </a:pPr>
            <a:r>
              <a:rPr lang="en-US" sz="2500" dirty="0">
                <a:latin typeface="Arial" charset="0"/>
              </a:rPr>
              <a:t>The </a:t>
            </a:r>
            <a:r>
              <a:rPr lang="en-US" sz="2500" dirty="0" err="1">
                <a:latin typeface="Arial" charset="0"/>
              </a:rPr>
              <a:t>Tinjil</a:t>
            </a:r>
            <a:r>
              <a:rPr lang="en-US" sz="2500" dirty="0">
                <a:latin typeface="Arial" charset="0"/>
              </a:rPr>
              <a:t> Island NHBF represents an important resource option for maintaining the availability of primates for use in biomedical research in a manner that is </a:t>
            </a:r>
            <a:r>
              <a:rPr lang="en-US" sz="2500" dirty="0" err="1">
                <a:latin typeface="Arial" charset="0"/>
              </a:rPr>
              <a:t>conservationally</a:t>
            </a:r>
            <a:r>
              <a:rPr lang="en-US" sz="2500" dirty="0">
                <a:latin typeface="Arial" charset="0"/>
              </a:rPr>
              <a:t> sound.</a:t>
            </a:r>
          </a:p>
          <a:p>
            <a:endParaRPr lang="en-US" dirty="0">
              <a:latin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762000" y="0"/>
            <a:ext cx="8534400" cy="990600"/>
          </a:xfrm>
        </p:spPr>
        <p:txBody>
          <a:bodyPr/>
          <a:lstStyle/>
          <a:p>
            <a:r>
              <a:rPr lang="en-US">
                <a:latin typeface="Arial" charset="0"/>
              </a:rPr>
              <a:t>Breeding Programs</a:t>
            </a:r>
          </a:p>
        </p:txBody>
      </p:sp>
      <p:sp>
        <p:nvSpPr>
          <p:cNvPr id="228355" name="Rectangle 3"/>
          <p:cNvSpPr>
            <a:spLocks noGrp="1" noChangeArrowheads="1"/>
          </p:cNvSpPr>
          <p:nvPr>
            <p:ph type="body" idx="1"/>
          </p:nvPr>
        </p:nvSpPr>
        <p:spPr>
          <a:xfrm>
            <a:off x="152400" y="990600"/>
            <a:ext cx="9906000" cy="5029200"/>
          </a:xfrm>
        </p:spPr>
        <p:txBody>
          <a:bodyPr/>
          <a:lstStyle/>
          <a:p>
            <a:r>
              <a:rPr lang="en-US" sz="2800" dirty="0">
                <a:solidFill>
                  <a:schemeClr val="tx2"/>
                </a:solidFill>
                <a:latin typeface="Arial" charset="0"/>
              </a:rPr>
              <a:t>1.  To ensure the existence of endangered species</a:t>
            </a:r>
          </a:p>
          <a:p>
            <a:endParaRPr lang="en-US" dirty="0">
              <a:latin typeface="Arial" charset="0"/>
            </a:endParaRPr>
          </a:p>
          <a:p>
            <a:r>
              <a:rPr lang="en-US" dirty="0">
                <a:latin typeface="Arial" charset="0"/>
              </a:rPr>
              <a:t>Example: Zoos</a:t>
            </a:r>
            <a:endParaRPr lang="en-US" sz="1200" dirty="0">
              <a:latin typeface="Arial" charset="0"/>
            </a:endParaRPr>
          </a:p>
          <a:p>
            <a:endParaRPr lang="en-US" sz="1200" dirty="0">
              <a:latin typeface="Arial" charset="0"/>
            </a:endParaRPr>
          </a:p>
          <a:p>
            <a:r>
              <a:rPr lang="en-US" dirty="0">
                <a:latin typeface="Arial" charset="0"/>
              </a:rPr>
              <a:t>Endangered Species Breeding Programs (captive setting, using new assisted reproduction techniques).</a:t>
            </a:r>
          </a:p>
          <a:p>
            <a:endParaRPr lang="en-US" dirty="0">
              <a:latin typeface="Arial" charset="0"/>
            </a:endParaRPr>
          </a:p>
          <a:p>
            <a:pPr>
              <a:buFontTx/>
              <a:buChar char="•"/>
            </a:pPr>
            <a:r>
              <a:rPr lang="en-US" dirty="0">
                <a:latin typeface="Arial" charset="0"/>
              </a:rPr>
              <a:t>Provide a genetic resource of endangered species</a:t>
            </a:r>
          </a:p>
          <a:p>
            <a:endParaRPr lang="en-US" dirty="0">
              <a:latin typeface="Arial" charset="0"/>
            </a:endParaRPr>
          </a:p>
          <a:p>
            <a:r>
              <a:rPr lang="en-US" dirty="0">
                <a:latin typeface="Arial" charset="0"/>
              </a:rPr>
              <a:t>Taman Safari (Bogor) - ex. Tiger, Rhinos</a:t>
            </a:r>
          </a:p>
          <a:p>
            <a:r>
              <a:rPr lang="en-US" dirty="0">
                <a:latin typeface="Arial" charset="0"/>
              </a:rPr>
              <a:t>Woodland Park Zoo - ex. Sun Bears</a:t>
            </a:r>
          </a:p>
          <a:p>
            <a:r>
              <a:rPr lang="en-US" dirty="0">
                <a:latin typeface="Arial" charset="0"/>
              </a:rPr>
              <a:t>San Diego Zoo - ex. Panda Bears</a:t>
            </a:r>
          </a:p>
        </p:txBody>
      </p:sp>
      <p:pic>
        <p:nvPicPr>
          <p:cNvPr id="228358" name="Picture 6" descr="slide12 rhino"/>
          <p:cNvPicPr>
            <a:picLocks noChangeAspect="1" noChangeArrowheads="1"/>
          </p:cNvPicPr>
          <p:nvPr/>
        </p:nvPicPr>
        <p:blipFill>
          <a:blip r:embed="rId2" cstate="print"/>
          <a:srcRect/>
          <a:stretch>
            <a:fillRect/>
          </a:stretch>
        </p:blipFill>
        <p:spPr bwMode="auto">
          <a:xfrm>
            <a:off x="5891213" y="4313237"/>
            <a:ext cx="4167187" cy="2392363"/>
          </a:xfrm>
          <a:prstGeom prst="rect">
            <a:avLst/>
          </a:prstGeom>
          <a:noFill/>
          <a:ln w="25400">
            <a:solidFill>
              <a:schemeClr val="tx1"/>
            </a:solid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762000" y="0"/>
            <a:ext cx="8534400" cy="990600"/>
          </a:xfrm>
        </p:spPr>
        <p:txBody>
          <a:bodyPr/>
          <a:lstStyle/>
          <a:p>
            <a:r>
              <a:rPr lang="en-US">
                <a:latin typeface="Arial" charset="0"/>
              </a:rPr>
              <a:t>Breeding Programs</a:t>
            </a:r>
          </a:p>
        </p:txBody>
      </p:sp>
      <p:sp>
        <p:nvSpPr>
          <p:cNvPr id="231427" name="Rectangle 3"/>
          <p:cNvSpPr>
            <a:spLocks noGrp="1" noChangeArrowheads="1"/>
          </p:cNvSpPr>
          <p:nvPr>
            <p:ph type="body" idx="1"/>
          </p:nvPr>
        </p:nvSpPr>
        <p:spPr>
          <a:xfrm>
            <a:off x="190500" y="914400"/>
            <a:ext cx="10287000" cy="4724400"/>
          </a:xfrm>
        </p:spPr>
        <p:txBody>
          <a:bodyPr/>
          <a:lstStyle/>
          <a:p>
            <a:r>
              <a:rPr lang="en-US" sz="2800" dirty="0">
                <a:solidFill>
                  <a:schemeClr val="tx2"/>
                </a:solidFill>
                <a:latin typeface="Arial" charset="0"/>
              </a:rPr>
              <a:t>2.  To facilitate the re-establishment of wild populations via  	(re)introduction</a:t>
            </a:r>
          </a:p>
          <a:p>
            <a:endParaRPr lang="en-US" sz="1800" dirty="0">
              <a:latin typeface="Arial" charset="0"/>
            </a:endParaRPr>
          </a:p>
          <a:p>
            <a:r>
              <a:rPr lang="en-US" dirty="0">
                <a:latin typeface="Arial" charset="0"/>
              </a:rPr>
              <a:t>Example: Tigers, Golden Lion </a:t>
            </a:r>
            <a:r>
              <a:rPr lang="en-US" dirty="0" err="1">
                <a:latin typeface="Arial" charset="0"/>
              </a:rPr>
              <a:t>Tamarin</a:t>
            </a:r>
            <a:r>
              <a:rPr lang="en-US" dirty="0">
                <a:latin typeface="Arial" charset="0"/>
              </a:rPr>
              <a:t>,  </a:t>
            </a:r>
            <a:r>
              <a:rPr lang="en-US" dirty="0" err="1">
                <a:latin typeface="Arial" charset="0"/>
              </a:rPr>
              <a:t>Owa</a:t>
            </a:r>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sz="1200" dirty="0">
              <a:latin typeface="Arial" charset="0"/>
            </a:endParaRPr>
          </a:p>
        </p:txBody>
      </p:sp>
      <p:graphicFrame>
        <p:nvGraphicFramePr>
          <p:cNvPr id="231428" name="Object 4"/>
          <p:cNvGraphicFramePr>
            <a:graphicFrameLocks noChangeAspect="1"/>
          </p:cNvGraphicFramePr>
          <p:nvPr/>
        </p:nvGraphicFramePr>
        <p:xfrm>
          <a:off x="933427" y="2971800"/>
          <a:ext cx="5391173" cy="3581400"/>
        </p:xfrm>
        <a:graphic>
          <a:graphicData uri="http://schemas.openxmlformats.org/presentationml/2006/ole">
            <mc:AlternateContent xmlns:mc="http://schemas.openxmlformats.org/markup-compatibility/2006">
              <mc:Choice xmlns:v="urn:schemas-microsoft-com:vml" Requires="v">
                <p:oleObj spid="_x0000_s231432" name="Slide" r:id="rId3" imgW="5949360" imgH="3951000" progId="PowerPoint.Slide.8">
                  <p:embed/>
                </p:oleObj>
              </mc:Choice>
              <mc:Fallback>
                <p:oleObj name="Slide" r:id="rId3" imgW="5949360" imgH="3951000" progId="PowerPoint.Slide.8">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27" y="2971800"/>
                        <a:ext cx="5391173" cy="3581400"/>
                      </a:xfrm>
                      <a:prstGeom prst="rect">
                        <a:avLst/>
                      </a:prstGeom>
                      <a:noFill/>
                      <a:ln w="28575" cap="sq">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1429" name="Picture 5" descr="gldn lion tamarin pair"/>
          <p:cNvPicPr>
            <a:picLocks noChangeAspect="1" noChangeArrowheads="1"/>
          </p:cNvPicPr>
          <p:nvPr/>
        </p:nvPicPr>
        <p:blipFill>
          <a:blip r:embed="rId5" cstate="print"/>
          <a:srcRect/>
          <a:stretch>
            <a:fillRect/>
          </a:stretch>
        </p:blipFill>
        <p:spPr bwMode="auto">
          <a:xfrm>
            <a:off x="6629400" y="1676400"/>
            <a:ext cx="3375025" cy="5029200"/>
          </a:xfrm>
          <a:prstGeom prst="rect">
            <a:avLst/>
          </a:prstGeom>
          <a:noFill/>
          <a:ln w="25400">
            <a:solidFill>
              <a:schemeClr val="tx1"/>
            </a:solid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762000" y="0"/>
            <a:ext cx="8534400" cy="990600"/>
          </a:xfrm>
        </p:spPr>
        <p:txBody>
          <a:bodyPr/>
          <a:lstStyle/>
          <a:p>
            <a:r>
              <a:rPr lang="en-US" dirty="0">
                <a:latin typeface="Arial" charset="0"/>
              </a:rPr>
              <a:t>Breeding Programs</a:t>
            </a:r>
          </a:p>
        </p:txBody>
      </p:sp>
      <p:sp>
        <p:nvSpPr>
          <p:cNvPr id="231427" name="Rectangle 3"/>
          <p:cNvSpPr>
            <a:spLocks noGrp="1" noChangeArrowheads="1"/>
          </p:cNvSpPr>
          <p:nvPr>
            <p:ph type="body" idx="1"/>
          </p:nvPr>
        </p:nvSpPr>
        <p:spPr>
          <a:xfrm>
            <a:off x="190500" y="914400"/>
            <a:ext cx="10287000" cy="4724400"/>
          </a:xfrm>
        </p:spPr>
        <p:txBody>
          <a:bodyPr/>
          <a:lstStyle/>
          <a:p>
            <a:r>
              <a:rPr lang="en-US" sz="2800" dirty="0">
                <a:solidFill>
                  <a:schemeClr val="tx2"/>
                </a:solidFill>
                <a:latin typeface="Arial" charset="0"/>
              </a:rPr>
              <a:t>2.  To facilitate the re-establishment of wild populations via  	(re)introduction</a:t>
            </a:r>
          </a:p>
          <a:p>
            <a:endParaRPr lang="en-US" sz="1200" dirty="0">
              <a:latin typeface="Arial" charset="0"/>
            </a:endParaRPr>
          </a:p>
          <a:p>
            <a:r>
              <a:rPr lang="en-US" dirty="0">
                <a:latin typeface="Arial" charset="0"/>
              </a:rPr>
              <a:t>Example: Tigers, Golden Lion </a:t>
            </a:r>
            <a:r>
              <a:rPr lang="en-US" dirty="0" err="1">
                <a:latin typeface="Arial" charset="0"/>
              </a:rPr>
              <a:t>Tamarin</a:t>
            </a:r>
            <a:r>
              <a:rPr lang="en-US" dirty="0">
                <a:latin typeface="Arial" charset="0"/>
              </a:rPr>
              <a:t>,  </a:t>
            </a:r>
            <a:r>
              <a:rPr lang="en-US" dirty="0" err="1">
                <a:latin typeface="Arial" charset="0"/>
              </a:rPr>
              <a:t>Owa</a:t>
            </a:r>
            <a:r>
              <a:rPr lang="en-US" dirty="0">
                <a:latin typeface="Arial" charset="0"/>
              </a:rPr>
              <a:t> (</a:t>
            </a:r>
            <a:r>
              <a:rPr lang="en-US" dirty="0" err="1">
                <a:latin typeface="Arial" charset="0"/>
              </a:rPr>
              <a:t>Javan</a:t>
            </a:r>
            <a:r>
              <a:rPr lang="en-US" dirty="0">
                <a:latin typeface="Arial" charset="0"/>
              </a:rPr>
              <a:t> Gibbon)</a:t>
            </a:r>
          </a:p>
          <a:p>
            <a:endParaRPr lang="en-US" u="sng" dirty="0">
              <a:latin typeface="Arial" charset="0"/>
            </a:endParaRPr>
          </a:p>
          <a:p>
            <a:endParaRPr lang="en-US" u="sng" dirty="0">
              <a:latin typeface="Arial" charset="0"/>
            </a:endParaRPr>
          </a:p>
          <a:p>
            <a:endParaRPr lang="en-US" u="sng" dirty="0">
              <a:latin typeface="Arial" charset="0"/>
            </a:endParaRPr>
          </a:p>
          <a:p>
            <a:endParaRPr lang="en-US" u="sng" dirty="0">
              <a:latin typeface="Arial" charset="0"/>
            </a:endParaRPr>
          </a:p>
          <a:p>
            <a:endParaRPr lang="en-US" u="sng" dirty="0">
              <a:latin typeface="Arial" charset="0"/>
            </a:endParaRPr>
          </a:p>
          <a:p>
            <a:endParaRPr lang="en-US" u="sng" dirty="0">
              <a:latin typeface="Arial" charset="0"/>
            </a:endParaRPr>
          </a:p>
          <a:p>
            <a:endParaRPr lang="en-US" u="sng" dirty="0">
              <a:latin typeface="Arial" charset="0"/>
            </a:endParaRPr>
          </a:p>
          <a:p>
            <a:endParaRPr lang="en-US" u="sng" dirty="0">
              <a:latin typeface="Arial" charset="0"/>
            </a:endParaRPr>
          </a:p>
          <a:p>
            <a:endParaRPr lang="en-US" sz="2000" u="sng" dirty="0">
              <a:latin typeface="Arial" charset="0"/>
            </a:endParaRPr>
          </a:p>
          <a:p>
            <a:r>
              <a:rPr lang="en-US" u="sng" dirty="0">
                <a:latin typeface="Arial" charset="0"/>
              </a:rPr>
              <a:t>Point of debate</a:t>
            </a:r>
            <a:r>
              <a:rPr lang="en-US" dirty="0">
                <a:latin typeface="Arial" charset="0"/>
              </a:rPr>
              <a:t>:  low survivability and  neglect of natural populations</a:t>
            </a:r>
            <a:endParaRPr lang="en-US" sz="1200"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sz="1200" dirty="0">
              <a:latin typeface="Arial" charset="0"/>
            </a:endParaRPr>
          </a:p>
        </p:txBody>
      </p:sp>
      <p:pic>
        <p:nvPicPr>
          <p:cNvPr id="6" name="Picture 3" descr="C:\KYES TRAVEL\rkyes\GRAPHICS\aINDO\PSSP - OWA  infant 1 Aug05\DSCN0505.JPG"/>
          <p:cNvPicPr>
            <a:picLocks noChangeAspect="1" noChangeArrowheads="1"/>
          </p:cNvPicPr>
          <p:nvPr/>
        </p:nvPicPr>
        <p:blipFill>
          <a:blip r:embed="rId2" cstate="print"/>
          <a:srcRect t="21704" b="11415"/>
          <a:stretch>
            <a:fillRect/>
          </a:stretch>
        </p:blipFill>
        <p:spPr bwMode="auto">
          <a:xfrm>
            <a:off x="1497013" y="2661090"/>
            <a:ext cx="7608887" cy="3587310"/>
          </a:xfrm>
          <a:prstGeom prst="rect">
            <a:avLst/>
          </a:prstGeom>
          <a:noFill/>
          <a:ln w="28575">
            <a:solidFill>
              <a:schemeClr val="tx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762000" y="0"/>
            <a:ext cx="8534400" cy="990600"/>
          </a:xfrm>
        </p:spPr>
        <p:txBody>
          <a:bodyPr/>
          <a:lstStyle/>
          <a:p>
            <a:r>
              <a:rPr lang="en-US">
                <a:latin typeface="Arial" charset="0"/>
              </a:rPr>
              <a:t>Breeding Programs</a:t>
            </a:r>
          </a:p>
        </p:txBody>
      </p:sp>
      <p:sp>
        <p:nvSpPr>
          <p:cNvPr id="229379" name="Rectangle 3"/>
          <p:cNvSpPr>
            <a:spLocks noGrp="1" noChangeArrowheads="1"/>
          </p:cNvSpPr>
          <p:nvPr>
            <p:ph type="body" idx="1"/>
          </p:nvPr>
        </p:nvSpPr>
        <p:spPr>
          <a:xfrm>
            <a:off x="152400" y="990600"/>
            <a:ext cx="9906000" cy="5029200"/>
          </a:xfrm>
        </p:spPr>
        <p:txBody>
          <a:bodyPr/>
          <a:lstStyle/>
          <a:p>
            <a:r>
              <a:rPr lang="en-US" sz="2800" dirty="0">
                <a:solidFill>
                  <a:schemeClr val="tx2"/>
                </a:solidFill>
                <a:latin typeface="Arial" charset="0"/>
              </a:rPr>
              <a:t>3.  To ensure animal resources for research </a:t>
            </a:r>
          </a:p>
          <a:p>
            <a:endParaRPr lang="en-US" sz="1200" dirty="0">
              <a:latin typeface="Arial" charset="0"/>
            </a:endParaRPr>
          </a:p>
          <a:p>
            <a:r>
              <a:rPr lang="en-US" dirty="0">
                <a:latin typeface="Arial" charset="0"/>
              </a:rPr>
              <a:t>Example: University/Research Centers</a:t>
            </a:r>
            <a:endParaRPr lang="en-US" sz="1200" dirty="0">
              <a:latin typeface="Arial" charset="0"/>
            </a:endParaRPr>
          </a:p>
          <a:p>
            <a:endParaRPr lang="en-US" sz="1200" dirty="0">
              <a:latin typeface="Arial" charset="0"/>
            </a:endParaRPr>
          </a:p>
          <a:p>
            <a:r>
              <a:rPr lang="en-US" dirty="0">
                <a:latin typeface="Arial" charset="0"/>
              </a:rPr>
              <a:t>Primate Research Centers at the: </a:t>
            </a:r>
          </a:p>
          <a:p>
            <a:r>
              <a:rPr lang="en-US" dirty="0">
                <a:latin typeface="Arial" charset="0"/>
              </a:rPr>
              <a:t>  - University of Washington </a:t>
            </a:r>
          </a:p>
          <a:p>
            <a:r>
              <a:rPr lang="en-US" dirty="0">
                <a:latin typeface="Arial" charset="0"/>
              </a:rPr>
              <a:t>  - </a:t>
            </a:r>
            <a:r>
              <a:rPr lang="en-US" dirty="0" err="1">
                <a:latin typeface="Arial" charset="0"/>
              </a:rPr>
              <a:t>Institut</a:t>
            </a:r>
            <a:r>
              <a:rPr lang="en-US" dirty="0">
                <a:latin typeface="Arial" charset="0"/>
              </a:rPr>
              <a:t> </a:t>
            </a:r>
            <a:r>
              <a:rPr lang="en-US" dirty="0" err="1">
                <a:latin typeface="Arial" charset="0"/>
              </a:rPr>
              <a:t>Pertanian</a:t>
            </a:r>
            <a:r>
              <a:rPr lang="en-US" dirty="0">
                <a:latin typeface="Arial" charset="0"/>
              </a:rPr>
              <a:t> Bogor, Indonesia</a:t>
            </a:r>
          </a:p>
          <a:p>
            <a:endParaRPr lang="en-US" dirty="0">
              <a:latin typeface="Arial" charset="0"/>
            </a:endParaRPr>
          </a:p>
        </p:txBody>
      </p:sp>
      <p:pic>
        <p:nvPicPr>
          <p:cNvPr id="229383" name="Picture 7" descr="slide66a"/>
          <p:cNvPicPr>
            <a:picLocks noChangeAspect="1" noChangeArrowheads="1"/>
          </p:cNvPicPr>
          <p:nvPr/>
        </p:nvPicPr>
        <p:blipFill>
          <a:blip r:embed="rId2" cstate="print"/>
          <a:srcRect/>
          <a:stretch>
            <a:fillRect/>
          </a:stretch>
        </p:blipFill>
        <p:spPr bwMode="auto">
          <a:xfrm>
            <a:off x="6813550" y="1676400"/>
            <a:ext cx="3282950" cy="5029200"/>
          </a:xfrm>
          <a:prstGeom prst="rect">
            <a:avLst/>
          </a:prstGeom>
          <a:noFill/>
          <a:ln w="28575">
            <a:solidFill>
              <a:schemeClr val="tx1"/>
            </a:solidFill>
            <a:miter lim="800000"/>
            <a:headEnd/>
            <a:tailEnd/>
          </a:ln>
        </p:spPr>
      </p:pic>
      <p:sp>
        <p:nvSpPr>
          <p:cNvPr id="229384" name="Text Box 8"/>
          <p:cNvSpPr txBox="1">
            <a:spLocks noChangeArrowheads="1"/>
          </p:cNvSpPr>
          <p:nvPr/>
        </p:nvSpPr>
        <p:spPr bwMode="auto">
          <a:xfrm>
            <a:off x="3619500" y="5036403"/>
            <a:ext cx="3124200" cy="830997"/>
          </a:xfrm>
          <a:prstGeom prst="rect">
            <a:avLst/>
          </a:prstGeom>
          <a:noFill/>
          <a:ln w="12700" cap="sq">
            <a:noFill/>
            <a:miter lim="800000"/>
            <a:headEnd/>
            <a:tailEnd/>
          </a:ln>
          <a:effectLst/>
        </p:spPr>
        <p:txBody>
          <a:bodyPr>
            <a:spAutoFit/>
          </a:bodyPr>
          <a:lstStyle/>
          <a:p>
            <a:pPr>
              <a:spcBef>
                <a:spcPct val="50000"/>
              </a:spcBef>
            </a:pPr>
            <a:r>
              <a:rPr lang="en-US" dirty="0"/>
              <a:t>Primate Models for Biomedical Research</a:t>
            </a:r>
          </a:p>
        </p:txBody>
      </p:sp>
      <p:pic>
        <p:nvPicPr>
          <p:cNvPr id="249858" name="Picture 2" descr="D:\KYES TRAVEL FILES\GRAPHICS 11jul10\Best KYES Primate  Photos 4jul06\Kyes - M. fascicularis 1Trevor.jpg"/>
          <p:cNvPicPr>
            <a:picLocks noChangeAspect="1" noChangeArrowheads="1"/>
          </p:cNvPicPr>
          <p:nvPr/>
        </p:nvPicPr>
        <p:blipFill>
          <a:blip r:embed="rId3" cstate="print"/>
          <a:srcRect l="9504" t="16559" r="24914" b="6270"/>
          <a:stretch>
            <a:fillRect/>
          </a:stretch>
        </p:blipFill>
        <p:spPr bwMode="auto">
          <a:xfrm>
            <a:off x="266700" y="3814482"/>
            <a:ext cx="3276600" cy="2891118"/>
          </a:xfrm>
          <a:prstGeom prst="rect">
            <a:avLst/>
          </a:prstGeom>
          <a:noFill/>
          <a:ln w="25400">
            <a:solidFill>
              <a:schemeClr val="tx1"/>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C:\Documents and Settings\rkyes\Desktop\ONPRC-Maine oct07\IMG_9890.JPG"/>
          <p:cNvPicPr>
            <a:picLocks noChangeAspect="1" noChangeArrowheads="1"/>
          </p:cNvPicPr>
          <p:nvPr/>
        </p:nvPicPr>
        <p:blipFill>
          <a:blip r:embed="rId2" cstate="print"/>
          <a:srcRect b="25339"/>
          <a:stretch>
            <a:fillRect/>
          </a:stretch>
        </p:blipFill>
        <p:spPr bwMode="auto">
          <a:xfrm>
            <a:off x="114300" y="1371600"/>
            <a:ext cx="10020300" cy="5410200"/>
          </a:xfrm>
          <a:prstGeom prst="rect">
            <a:avLst/>
          </a:prstGeom>
          <a:noFill/>
          <a:ln w="31750">
            <a:solidFill>
              <a:schemeClr val="tx1"/>
            </a:solidFill>
          </a:ln>
        </p:spPr>
      </p:pic>
      <p:sp>
        <p:nvSpPr>
          <p:cNvPr id="230402" name="Rectangle 2"/>
          <p:cNvSpPr>
            <a:spLocks noGrp="1" noChangeArrowheads="1"/>
          </p:cNvSpPr>
          <p:nvPr>
            <p:ph type="title"/>
          </p:nvPr>
        </p:nvSpPr>
        <p:spPr>
          <a:xfrm>
            <a:off x="762000" y="0"/>
            <a:ext cx="8534400" cy="990600"/>
          </a:xfrm>
        </p:spPr>
        <p:txBody>
          <a:bodyPr/>
          <a:lstStyle/>
          <a:p>
            <a:r>
              <a:rPr lang="en-US" dirty="0">
                <a:latin typeface="Arial" charset="0"/>
              </a:rPr>
              <a:t>Breeding Programs</a:t>
            </a:r>
          </a:p>
        </p:txBody>
      </p:sp>
      <p:sp>
        <p:nvSpPr>
          <p:cNvPr id="230403" name="Rectangle 3"/>
          <p:cNvSpPr>
            <a:spLocks noGrp="1" noChangeArrowheads="1"/>
          </p:cNvSpPr>
          <p:nvPr>
            <p:ph type="body" idx="1"/>
          </p:nvPr>
        </p:nvSpPr>
        <p:spPr>
          <a:xfrm>
            <a:off x="114300" y="838200"/>
            <a:ext cx="9906000" cy="5029200"/>
          </a:xfrm>
        </p:spPr>
        <p:txBody>
          <a:bodyPr/>
          <a:lstStyle/>
          <a:p>
            <a:r>
              <a:rPr lang="en-US" sz="2600" dirty="0">
                <a:effectLst>
                  <a:outerShdw blurRad="38100" dist="38100" dir="2700000" algn="tl">
                    <a:srgbClr val="000000">
                      <a:alpha val="43137"/>
                    </a:srgbClr>
                  </a:outerShdw>
                </a:effectLst>
                <a:latin typeface="Arial" charset="0"/>
              </a:rPr>
              <a:t>Captive Breeding Facilities:</a:t>
            </a:r>
          </a:p>
          <a:p>
            <a:endParaRPr lang="en-US" dirty="0">
              <a:latin typeface="Arial" charset="0"/>
            </a:endParaRP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762000" y="0"/>
            <a:ext cx="8534400" cy="990600"/>
          </a:xfrm>
        </p:spPr>
        <p:txBody>
          <a:bodyPr/>
          <a:lstStyle/>
          <a:p>
            <a:r>
              <a:rPr lang="en-US">
                <a:latin typeface="Arial" charset="0"/>
              </a:rPr>
              <a:t>Breeding Programs</a:t>
            </a:r>
          </a:p>
        </p:txBody>
      </p:sp>
      <p:sp>
        <p:nvSpPr>
          <p:cNvPr id="230403" name="Rectangle 3"/>
          <p:cNvSpPr>
            <a:spLocks noGrp="1" noChangeArrowheads="1"/>
          </p:cNvSpPr>
          <p:nvPr>
            <p:ph type="body" idx="1"/>
          </p:nvPr>
        </p:nvSpPr>
        <p:spPr>
          <a:xfrm>
            <a:off x="152400" y="990600"/>
            <a:ext cx="9906000" cy="5029200"/>
          </a:xfrm>
        </p:spPr>
        <p:txBody>
          <a:bodyPr/>
          <a:lstStyle/>
          <a:p>
            <a:r>
              <a:rPr lang="en-US" sz="2600" dirty="0">
                <a:latin typeface="Arial" charset="0"/>
              </a:rPr>
              <a:t>Captive Breeding Facilities:</a:t>
            </a:r>
          </a:p>
          <a:p>
            <a:endParaRPr lang="en-US" dirty="0">
              <a:latin typeface="Arial" charset="0"/>
            </a:endParaRPr>
          </a:p>
          <a:p>
            <a:endParaRPr lang="en-US" dirty="0"/>
          </a:p>
        </p:txBody>
      </p:sp>
      <p:pic>
        <p:nvPicPr>
          <p:cNvPr id="230404" name="Picture 4" descr="darmaga2"/>
          <p:cNvPicPr>
            <a:picLocks noChangeAspect="1" noChangeArrowheads="1"/>
          </p:cNvPicPr>
          <p:nvPr/>
        </p:nvPicPr>
        <p:blipFill>
          <a:blip r:embed="rId2" cstate="print"/>
          <a:srcRect/>
          <a:stretch>
            <a:fillRect/>
          </a:stretch>
        </p:blipFill>
        <p:spPr bwMode="auto">
          <a:xfrm>
            <a:off x="4800600" y="2895600"/>
            <a:ext cx="5257800" cy="3514725"/>
          </a:xfrm>
          <a:prstGeom prst="rect">
            <a:avLst/>
          </a:prstGeom>
          <a:noFill/>
          <a:ln w="28575">
            <a:solidFill>
              <a:schemeClr val="tx1"/>
            </a:solidFill>
            <a:miter lim="800000"/>
            <a:headEnd/>
            <a:tailEnd/>
          </a:ln>
        </p:spPr>
      </p:pic>
      <p:pic>
        <p:nvPicPr>
          <p:cNvPr id="230405" name="Picture 5" descr="piggyforrandy"/>
          <p:cNvPicPr>
            <a:picLocks noChangeAspect="1" noChangeArrowheads="1"/>
          </p:cNvPicPr>
          <p:nvPr/>
        </p:nvPicPr>
        <p:blipFill>
          <a:blip r:embed="rId3" cstate="print"/>
          <a:srcRect/>
          <a:stretch>
            <a:fillRect/>
          </a:stretch>
        </p:blipFill>
        <p:spPr bwMode="auto">
          <a:xfrm>
            <a:off x="457200" y="1635125"/>
            <a:ext cx="5334000" cy="3632200"/>
          </a:xfrm>
          <a:prstGeom prst="rect">
            <a:avLst/>
          </a:prstGeom>
          <a:noFill/>
          <a:ln w="28575">
            <a:solidFill>
              <a:schemeClr val="tx1"/>
            </a:solid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dirty="0">
                <a:latin typeface="Arial" charset="0"/>
              </a:rPr>
              <a:t>Breeding Programs</a:t>
            </a:r>
          </a:p>
        </p:txBody>
      </p:sp>
      <p:sp>
        <p:nvSpPr>
          <p:cNvPr id="235523" name="Rectangle 3"/>
          <p:cNvSpPr>
            <a:spLocks noGrp="1" noChangeArrowheads="1"/>
          </p:cNvSpPr>
          <p:nvPr>
            <p:ph type="body" sz="half" idx="1"/>
          </p:nvPr>
        </p:nvSpPr>
        <p:spPr/>
        <p:txBody>
          <a:bodyPr/>
          <a:lstStyle/>
          <a:p>
            <a:pPr marL="0" indent="0"/>
            <a:r>
              <a:rPr lang="en-US" sz="2600" dirty="0">
                <a:latin typeface="Arial" charset="0"/>
              </a:rPr>
              <a:t>Captive Breeding Facilities:</a:t>
            </a:r>
          </a:p>
          <a:p>
            <a:pPr marL="0" indent="0"/>
            <a:endParaRPr lang="en-US" sz="2000" dirty="0">
              <a:latin typeface="Arial" charset="0"/>
            </a:endParaRPr>
          </a:p>
          <a:p>
            <a:pPr marL="0" indent="0"/>
            <a:endParaRPr lang="en-US" sz="2000" dirty="0"/>
          </a:p>
        </p:txBody>
      </p:sp>
      <p:pic>
        <p:nvPicPr>
          <p:cNvPr id="235526" name="Picture 6" descr="PICT0038"/>
          <p:cNvPicPr>
            <a:picLocks noGrp="1" noChangeAspect="1" noChangeArrowheads="1"/>
          </p:cNvPicPr>
          <p:nvPr>
            <p:ph sz="quarter" idx="2"/>
          </p:nvPr>
        </p:nvPicPr>
        <p:blipFill>
          <a:blip r:embed="rId2" cstate="print"/>
          <a:srcRect/>
          <a:stretch>
            <a:fillRect/>
          </a:stretch>
        </p:blipFill>
        <p:spPr>
          <a:xfrm>
            <a:off x="5067300" y="2971800"/>
            <a:ext cx="5033963" cy="3775075"/>
          </a:xfrm>
          <a:noFill/>
          <a:ln w="25400">
            <a:solidFill>
              <a:schemeClr val="tx1"/>
            </a:solidFill>
          </a:ln>
        </p:spPr>
      </p:pic>
      <p:pic>
        <p:nvPicPr>
          <p:cNvPr id="235528" name="Picture 8" descr="PICT0036"/>
          <p:cNvPicPr>
            <a:picLocks noGrp="1" noChangeAspect="1" noChangeArrowheads="1"/>
          </p:cNvPicPr>
          <p:nvPr>
            <p:ph sz="quarter" idx="3"/>
          </p:nvPr>
        </p:nvPicPr>
        <p:blipFill>
          <a:blip r:embed="rId3" cstate="print"/>
          <a:srcRect/>
          <a:stretch>
            <a:fillRect/>
          </a:stretch>
        </p:blipFill>
        <p:spPr>
          <a:xfrm>
            <a:off x="342900" y="2209800"/>
            <a:ext cx="5181600" cy="3886200"/>
          </a:xfrm>
          <a:noFill/>
          <a:ln w="25400">
            <a:solidFill>
              <a:schemeClr val="tx1"/>
            </a:solidFill>
          </a:ln>
        </p:spPr>
      </p:pic>
    </p:spTree>
  </p:cSld>
  <p:clrMapOvr>
    <a:masterClrMapping/>
  </p:clrMapOvr>
</p:sld>
</file>

<file path=ppt/theme/theme1.xml><?xml version="1.0" encoding="utf-8"?>
<a:theme xmlns:a="http://schemas.openxmlformats.org/drawingml/2006/main" name="Blue template">
  <a:themeElements>
    <a:clrScheme name="">
      <a:dk1>
        <a:srgbClr val="000000"/>
      </a:dk1>
      <a:lt1>
        <a:srgbClr val="FFFFFF"/>
      </a:lt1>
      <a:dk2>
        <a:srgbClr val="0000CC"/>
      </a:dk2>
      <a:lt2>
        <a:srgbClr val="FED60E"/>
      </a:lt2>
      <a:accent1>
        <a:srgbClr val="009999"/>
      </a:accent1>
      <a:accent2>
        <a:srgbClr val="FF9933"/>
      </a:accent2>
      <a:accent3>
        <a:srgbClr val="AAAAE2"/>
      </a:accent3>
      <a:accent4>
        <a:srgbClr val="DADADA"/>
      </a:accent4>
      <a:accent5>
        <a:srgbClr val="AACACA"/>
      </a:accent5>
      <a:accent6>
        <a:srgbClr val="E78A2D"/>
      </a:accent6>
      <a:hlink>
        <a:srgbClr val="330099"/>
      </a:hlink>
      <a:folHlink>
        <a:srgbClr val="CBCBCB"/>
      </a:folHlink>
    </a:clrScheme>
    <a:fontScheme name="Blue templat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lnDef>
  </a:objectDefaults>
  <a:extraClrSchemeLst>
    <a:extraClrScheme>
      <a:clrScheme name="Blue template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Blue templat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Blue template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HD:Blue template</Template>
  <TotalTime>3319</TotalTime>
  <Words>828</Words>
  <Application>Microsoft Office PowerPoint</Application>
  <PresentationFormat>35mm Slides</PresentationFormat>
  <Paragraphs>175</Paragraphs>
  <Slides>24</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9" baseType="lpstr">
      <vt:lpstr>Arial</vt:lpstr>
      <vt:lpstr>Helvetica</vt:lpstr>
      <vt:lpstr>Times New Roman</vt:lpstr>
      <vt:lpstr>Blue template</vt:lpstr>
      <vt:lpstr>Slide</vt:lpstr>
      <vt:lpstr>Management &amp; Conservation Strategies</vt:lpstr>
      <vt:lpstr>Breeding Programs</vt:lpstr>
      <vt:lpstr>Breeding Programs</vt:lpstr>
      <vt:lpstr>Breeding Programs</vt:lpstr>
      <vt:lpstr>Breeding Programs</vt:lpstr>
      <vt:lpstr>Breeding Programs</vt:lpstr>
      <vt:lpstr>Breeding Programs</vt:lpstr>
      <vt:lpstr>Breeding Programs</vt:lpstr>
      <vt:lpstr>Breeding Programs</vt:lpstr>
      <vt:lpstr>Tinjil Island Natural Habitat Breeding Facility:  Considerations for Natural Habitat Breeding</vt:lpstr>
      <vt:lpstr>PowerPoint Presentation</vt:lpstr>
      <vt:lpstr>PowerPoint Presentation</vt:lpstr>
      <vt:lpstr>Key Benefits of a natural habitat island </vt:lpstr>
      <vt:lpstr>Considerations for selecting an island as a  natural habitat breeding facility or sanctuary</vt:lpstr>
      <vt:lpstr>PowerPoint Presentation</vt:lpstr>
      <vt:lpstr>Tinjil Island Natural Habitat Breeding Facility</vt:lpstr>
      <vt:lpstr>The concept for the Tinjil Island NHBF originated, in part, from a 1981 meeting convened by the World Health Organization (WHO) to address the feasibility of establishing national programs in habitat countries to help manage primate populations as sustainable or “renewable” resources.   The objective:  to ensure the permanent conservation of the various species and maintain the supply of primates for essential biomedical  research.</vt:lpstr>
      <vt:lpstr>Tinjil Island NHBF - Background Information</vt:lpstr>
      <vt:lpstr>Tinjil Island NHBF - Background Information</vt:lpstr>
      <vt:lpstr>Considerations for selecting an island as a  natural habitat breeding facility or sanctuary</vt:lpstr>
      <vt:lpstr>Considerations for selecting an island as a  natural habitat breeding facility or sanctuary</vt:lpstr>
      <vt:lpstr>Considerations for selecting an island as a  natural habitat breeding facility or sanctuary</vt:lpstr>
      <vt:lpstr>Considerations for selecting an island as a  natural habitat breeding facility or sanctuary</vt:lpstr>
      <vt:lpstr>Summary</vt:lpstr>
    </vt:vector>
  </TitlesOfParts>
  <Company>RPRC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CBF Macaques sent to the WaRPRC</dc:title>
  <dc:creator>Marj Domenowske</dc:creator>
  <cp:lastModifiedBy>CENTER FOR GLOBAL FIELD STUDY</cp:lastModifiedBy>
  <cp:revision>314</cp:revision>
  <cp:lastPrinted>2001-01-03T22:55:28Z</cp:lastPrinted>
  <dcterms:created xsi:type="dcterms:W3CDTF">2000-03-21T21:27:17Z</dcterms:created>
  <dcterms:modified xsi:type="dcterms:W3CDTF">2019-01-26T10:38:00Z</dcterms:modified>
</cp:coreProperties>
</file>